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42" r:id="rId2"/>
    <p:sldId id="317" r:id="rId3"/>
    <p:sldId id="347" r:id="rId4"/>
    <p:sldId id="318" r:id="rId5"/>
    <p:sldId id="348" r:id="rId6"/>
    <p:sldId id="385" r:id="rId7"/>
    <p:sldId id="349" r:id="rId8"/>
    <p:sldId id="350" r:id="rId9"/>
    <p:sldId id="351" r:id="rId10"/>
    <p:sldId id="353" r:id="rId11"/>
    <p:sldId id="354" r:id="rId12"/>
    <p:sldId id="355" r:id="rId13"/>
    <p:sldId id="35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B00"/>
    <a:srgbClr val="70AD47"/>
    <a:srgbClr val="FFEDCE"/>
    <a:srgbClr val="D4DCE1"/>
    <a:srgbClr val="D7DEE1"/>
    <a:srgbClr val="70B8CA"/>
    <a:srgbClr val="D6C295"/>
    <a:srgbClr val="C6D1D8"/>
    <a:srgbClr val="CBB684"/>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autoAdjust="0"/>
    <p:restoredTop sz="91599" autoAdjust="0"/>
  </p:normalViewPr>
  <p:slideViewPr>
    <p:cSldViewPr snapToGrid="0">
      <p:cViewPr varScale="1">
        <p:scale>
          <a:sx n="95" d="100"/>
          <a:sy n="95" d="100"/>
        </p:scale>
        <p:origin x="1254" y="114"/>
      </p:cViewPr>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0D6648-802D-4057-950E-F1FDDA900B6D}" type="datetimeFigureOut">
              <a:rPr lang="en-US" smtClean="0"/>
              <a:t>9/10/2019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147CDD-94F7-4DC8-BF59-B51C0CA234D5}" type="slidenum">
              <a:rPr lang="en-US" smtClean="0"/>
              <a:t>‹#›</a:t>
            </a:fld>
            <a:endParaRPr lang="en-US"/>
          </a:p>
        </p:txBody>
      </p:sp>
    </p:spTree>
    <p:extLst>
      <p:ext uri="{BB962C8B-B14F-4D97-AF65-F5344CB8AC3E}">
        <p14:creationId xmlns:p14="http://schemas.microsoft.com/office/powerpoint/2010/main" val="201637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47CDD-94F7-4DC8-BF59-B51C0CA234D5}" type="slidenum">
              <a:rPr lang="en-US" smtClean="0"/>
              <a:t>1</a:t>
            </a:fld>
            <a:endParaRPr lang="en-US"/>
          </a:p>
        </p:txBody>
      </p:sp>
    </p:spTree>
    <p:extLst>
      <p:ext uri="{BB962C8B-B14F-4D97-AF65-F5344CB8AC3E}">
        <p14:creationId xmlns:p14="http://schemas.microsoft.com/office/powerpoint/2010/main" val="1747935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29" t="13302" r="35829" b="181"/>
          <a:stretch/>
        </p:blipFill>
        <p:spPr>
          <a:xfrm>
            <a:off x="4944645" y="1041931"/>
            <a:ext cx="4200988" cy="5247938"/>
          </a:xfrm>
          <a:prstGeom prst="rect">
            <a:avLst/>
          </a:prstGeom>
        </p:spPr>
      </p:pic>
      <p:pic>
        <p:nvPicPr>
          <p:cNvPr id="9" name="Content Placeholder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43751" t="10880" b="3052"/>
          <a:stretch/>
        </p:blipFill>
        <p:spPr>
          <a:xfrm>
            <a:off x="1025716" y="1043426"/>
            <a:ext cx="5162382" cy="5246442"/>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35768" t="4308" b="18948"/>
          <a:stretch/>
        </p:blipFill>
        <p:spPr>
          <a:xfrm>
            <a:off x="1" y="1042749"/>
            <a:ext cx="2928868" cy="5247119"/>
          </a:xfrm>
          <a:prstGeom prst="rect">
            <a:avLst/>
          </a:prstGeom>
        </p:spPr>
      </p:pic>
      <p:cxnSp>
        <p:nvCxnSpPr>
          <p:cNvPr id="11" name="Straight Connector 10"/>
          <p:cNvCxnSpPr/>
          <p:nvPr userDrawn="1"/>
        </p:nvCxnSpPr>
        <p:spPr>
          <a:xfrm>
            <a:off x="2928869" y="1041387"/>
            <a:ext cx="0" cy="52484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188098" y="1041387"/>
            <a:ext cx="2344" cy="52490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1041387"/>
            <a:ext cx="9144000" cy="5248481"/>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1CFB99-1D45-44CE-BDEE-8AB8F850A58E}"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DAAB-9FB0-4522-A33B-5B2623161207}" type="slidenum">
              <a:rPr lang="en-US" smtClean="0"/>
              <a:t>‹#›</a:t>
            </a:fld>
            <a:endParaRPr lang="en-US"/>
          </a:p>
        </p:txBody>
      </p:sp>
      <p:sp>
        <p:nvSpPr>
          <p:cNvPr id="2" name="Title 1"/>
          <p:cNvSpPr>
            <a:spLocks noGrp="1"/>
          </p:cNvSpPr>
          <p:nvPr>
            <p:ph type="ctrTitle"/>
          </p:nvPr>
        </p:nvSpPr>
        <p:spPr>
          <a:xfrm>
            <a:off x="685800" y="1503363"/>
            <a:ext cx="7772400" cy="2387600"/>
          </a:xfrm>
        </p:spPr>
        <p:txBody>
          <a:bodyPr anchor="b"/>
          <a:lstStyle>
            <a:lvl1pPr algn="ctr">
              <a:defRPr sz="6000">
                <a:solidFill>
                  <a:schemeClr val="accent5">
                    <a:lumMod val="75000"/>
                  </a:schemeClr>
                </a:solidFill>
                <a:latin typeface="Trajan Pro 3" panose="02020502050503020301" pitchFamily="18" charset="0"/>
              </a:defRPr>
            </a:lvl1pPr>
          </a:lstStyle>
          <a:p>
            <a:r>
              <a:rPr lang="en-US" dirty="0"/>
              <a:t>Click to edit Master title style</a:t>
            </a:r>
          </a:p>
        </p:txBody>
      </p:sp>
      <p:sp>
        <p:nvSpPr>
          <p:cNvPr id="3" name="Subtitle 2"/>
          <p:cNvSpPr>
            <a:spLocks noGrp="1"/>
          </p:cNvSpPr>
          <p:nvPr>
            <p:ph type="subTitle" idx="1"/>
          </p:nvPr>
        </p:nvSpPr>
        <p:spPr>
          <a:xfrm>
            <a:off x="1143000" y="4083581"/>
            <a:ext cx="6858000" cy="1655762"/>
          </a:xfrm>
        </p:spPr>
        <p:txBody>
          <a:bodyPr/>
          <a:lstStyle>
            <a:lvl1pPr marL="0" indent="0" algn="ctr">
              <a:buNone/>
              <a:defRPr sz="2400">
                <a:solidFill>
                  <a:schemeClr val="accent6">
                    <a:lumMod val="75000"/>
                  </a:schemeClr>
                </a:solidFill>
                <a:latin typeface="Adobe Fan Heiti Std B" panose="020B0700000000000000" pitchFamily="34" charset="-128"/>
                <a:ea typeface="Adobe Fan Heiti Std B" panose="020B07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192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1CFB99-1D45-44CE-BDEE-8AB8F850A58E}"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116394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1CFB99-1D45-44CE-BDEE-8AB8F850A58E}"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4171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CFB99-1D45-44CE-BDEE-8AB8F850A58E}"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14210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CFB99-1D45-44CE-BDEE-8AB8F850A58E}"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418794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3363"/>
            <a:ext cx="7772400" cy="2387600"/>
          </a:xfrm>
        </p:spPr>
        <p:txBody>
          <a:bodyPr anchor="b"/>
          <a:lstStyle>
            <a:lvl1pPr algn="ctr">
              <a:defRPr sz="6000">
                <a:solidFill>
                  <a:schemeClr val="accent5">
                    <a:lumMod val="75000"/>
                  </a:schemeClr>
                </a:solidFill>
                <a:latin typeface="Trajan Pro 3" panose="02020502050503020301" pitchFamily="18" charset="0"/>
              </a:defRPr>
            </a:lvl1pPr>
          </a:lstStyle>
          <a:p>
            <a:r>
              <a:rPr lang="en-US" dirty="0"/>
              <a:t>Click to edit Master title style</a:t>
            </a:r>
          </a:p>
        </p:txBody>
      </p:sp>
      <p:sp>
        <p:nvSpPr>
          <p:cNvPr id="3" name="Subtitle 2"/>
          <p:cNvSpPr>
            <a:spLocks noGrp="1"/>
          </p:cNvSpPr>
          <p:nvPr>
            <p:ph type="subTitle" idx="1"/>
          </p:nvPr>
        </p:nvSpPr>
        <p:spPr>
          <a:xfrm>
            <a:off x="1143000" y="4083581"/>
            <a:ext cx="6858000" cy="1655762"/>
          </a:xfrm>
        </p:spPr>
        <p:txBody>
          <a:bodyPr/>
          <a:lstStyle>
            <a:lvl1pPr marL="0" indent="0" algn="ctr">
              <a:buNone/>
              <a:defRPr sz="2400">
                <a:solidFill>
                  <a:schemeClr val="accent6">
                    <a:lumMod val="75000"/>
                  </a:schemeClr>
                </a:solidFill>
                <a:latin typeface="Adobe Fan Heiti Std B" panose="020B0700000000000000" pitchFamily="34" charset="-128"/>
                <a:ea typeface="Adobe Fan Heiti Std B" panose="020B07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01CFB99-1D45-44CE-BDEE-8AB8F850A58E}"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108720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155576"/>
            <a:ext cx="8502650" cy="711199"/>
          </a:xfrm>
        </p:spPr>
        <p:txBody>
          <a:bodyPr>
            <a:noAutofit/>
          </a:bodyPr>
          <a:lstStyle>
            <a:lvl1pPr>
              <a:defRPr sz="3600" b="1">
                <a:solidFill>
                  <a:schemeClr val="bg1"/>
                </a:solidFill>
                <a:latin typeface="Perpetua Titling MT" panose="02020502060505020804" pitchFamily="18" charset="0"/>
              </a:defRPr>
            </a:lvl1pPr>
          </a:lstStyle>
          <a:p>
            <a:r>
              <a:rPr lang="en-US" dirty="0"/>
              <a:t>Click to edit Master title style</a:t>
            </a:r>
          </a:p>
        </p:txBody>
      </p:sp>
      <p:sp>
        <p:nvSpPr>
          <p:cNvPr id="3" name="Content Placeholder 2"/>
          <p:cNvSpPr>
            <a:spLocks noGrp="1"/>
          </p:cNvSpPr>
          <p:nvPr>
            <p:ph idx="1"/>
          </p:nvPr>
        </p:nvSpPr>
        <p:spPr>
          <a:xfrm>
            <a:off x="438150" y="1435894"/>
            <a:ext cx="7886700" cy="4351338"/>
          </a:xfrm>
        </p:spPr>
        <p:txBody>
          <a:bodyPr/>
          <a:lstStyle>
            <a:lvl1pPr>
              <a:defRPr b="1">
                <a:solidFill>
                  <a:schemeClr val="accent5">
                    <a:lumMod val="75000"/>
                  </a:schemeClr>
                </a:solidFill>
                <a:latin typeface="Adobe Fan Heiti Std B" panose="020B0700000000000000" pitchFamily="34" charset="-128"/>
                <a:ea typeface="Adobe Fan Heiti Std B" panose="020B0700000000000000" pitchFamily="34" charset="-128"/>
              </a:defRPr>
            </a:lvl1pPr>
            <a:lvl2pPr>
              <a:defRPr b="1">
                <a:solidFill>
                  <a:schemeClr val="accent6">
                    <a:lumMod val="75000"/>
                  </a:schemeClr>
                </a:solidFill>
                <a:latin typeface="Adobe Fan Heiti Std B" panose="020B0700000000000000" pitchFamily="34" charset="-128"/>
                <a:ea typeface="Adobe Fan Heiti Std B" panose="020B0700000000000000" pitchFamily="34" charset="-128"/>
              </a:defRPr>
            </a:lvl2pPr>
            <a:lvl3pPr>
              <a:defRPr b="1">
                <a:solidFill>
                  <a:schemeClr val="accent5">
                    <a:lumMod val="75000"/>
                  </a:schemeClr>
                </a:solidFill>
                <a:latin typeface="Adobe Fan Heiti Std B" panose="020B0700000000000000" pitchFamily="34" charset="-128"/>
                <a:ea typeface="Adobe Fan Heiti Std B" panose="020B0700000000000000" pitchFamily="34" charset="-128"/>
              </a:defRPr>
            </a:lvl3pPr>
            <a:lvl4pPr>
              <a:defRPr b="1">
                <a:solidFill>
                  <a:schemeClr val="accent5">
                    <a:lumMod val="75000"/>
                  </a:schemeClr>
                </a:solidFill>
                <a:latin typeface="Adobe Fan Heiti Std B" panose="020B0700000000000000" pitchFamily="34" charset="-128"/>
                <a:ea typeface="Adobe Fan Heiti Std B" panose="020B0700000000000000" pitchFamily="34" charset="-128"/>
              </a:defRPr>
            </a:lvl4pPr>
            <a:lvl5pPr>
              <a:defRPr b="1">
                <a:solidFill>
                  <a:schemeClr val="accent5">
                    <a:lumMod val="75000"/>
                  </a:schemeClr>
                </a:solidFill>
                <a:latin typeface="Adobe Fan Heiti Std B" panose="020B0700000000000000" pitchFamily="34" charset="-128"/>
                <a:ea typeface="Adobe Fan Heiti Std B" panose="020B0700000000000000" pitchFamily="34"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01CFB99-1D45-44CE-BDEE-8AB8F850A58E}"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12191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155576"/>
            <a:ext cx="8502650" cy="711199"/>
          </a:xfrm>
        </p:spPr>
        <p:txBody>
          <a:bodyPr>
            <a:noAutofit/>
          </a:bodyPr>
          <a:lstStyle>
            <a:lvl1pPr>
              <a:defRPr sz="3600" b="1">
                <a:solidFill>
                  <a:schemeClr val="bg1"/>
                </a:solidFill>
                <a:latin typeface="Perpetua Titling MT" panose="02020502060505020804" pitchFamily="18" charset="0"/>
              </a:defRPr>
            </a:lvl1pPr>
          </a:lstStyle>
          <a:p>
            <a:r>
              <a:rPr lang="en-US" dirty="0"/>
              <a:t>Click to edit Master title style</a:t>
            </a:r>
          </a:p>
        </p:txBody>
      </p:sp>
      <p:sp>
        <p:nvSpPr>
          <p:cNvPr id="3" name="Content Placeholder 2"/>
          <p:cNvSpPr>
            <a:spLocks noGrp="1"/>
          </p:cNvSpPr>
          <p:nvPr>
            <p:ph idx="1"/>
          </p:nvPr>
        </p:nvSpPr>
        <p:spPr>
          <a:xfrm>
            <a:off x="438150" y="1435894"/>
            <a:ext cx="7886700" cy="4351338"/>
          </a:xfrm>
        </p:spPr>
        <p:txBody>
          <a:bodyPr/>
          <a:lstStyle>
            <a:lvl1pPr>
              <a:defRPr b="1">
                <a:solidFill>
                  <a:schemeClr val="accent5">
                    <a:lumMod val="75000"/>
                  </a:schemeClr>
                </a:solidFill>
                <a:latin typeface="Adobe Fan Heiti Std B" panose="020B0700000000000000" pitchFamily="34" charset="-128"/>
                <a:ea typeface="Adobe Fan Heiti Std B" panose="020B0700000000000000" pitchFamily="34" charset="-128"/>
              </a:defRPr>
            </a:lvl1pPr>
            <a:lvl2pPr>
              <a:defRPr b="1">
                <a:solidFill>
                  <a:schemeClr val="accent6">
                    <a:lumMod val="75000"/>
                  </a:schemeClr>
                </a:solidFill>
                <a:latin typeface="Adobe Fan Heiti Std B" panose="020B0700000000000000" pitchFamily="34" charset="-128"/>
                <a:ea typeface="Adobe Fan Heiti Std B" panose="020B0700000000000000" pitchFamily="34" charset="-128"/>
              </a:defRPr>
            </a:lvl2pPr>
            <a:lvl3pPr>
              <a:defRPr b="1">
                <a:solidFill>
                  <a:schemeClr val="accent5">
                    <a:lumMod val="75000"/>
                  </a:schemeClr>
                </a:solidFill>
                <a:latin typeface="Adobe Fan Heiti Std B" panose="020B0700000000000000" pitchFamily="34" charset="-128"/>
                <a:ea typeface="Adobe Fan Heiti Std B" panose="020B0700000000000000" pitchFamily="34" charset="-128"/>
              </a:defRPr>
            </a:lvl3pPr>
            <a:lvl4pPr>
              <a:defRPr b="1">
                <a:solidFill>
                  <a:schemeClr val="accent5">
                    <a:lumMod val="75000"/>
                  </a:schemeClr>
                </a:solidFill>
                <a:latin typeface="Adobe Fan Heiti Std B" panose="020B0700000000000000" pitchFamily="34" charset="-128"/>
                <a:ea typeface="Adobe Fan Heiti Std B" panose="020B0700000000000000" pitchFamily="34" charset="-128"/>
              </a:defRPr>
            </a:lvl4pPr>
            <a:lvl5pPr>
              <a:defRPr b="1">
                <a:solidFill>
                  <a:schemeClr val="accent5">
                    <a:lumMod val="75000"/>
                  </a:schemeClr>
                </a:solidFill>
                <a:latin typeface="Adobe Fan Heiti Std B" panose="020B0700000000000000" pitchFamily="34" charset="-128"/>
                <a:ea typeface="Adobe Fan Heiti Std B" panose="020B0700000000000000" pitchFamily="34"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01CFB99-1D45-44CE-BDEE-8AB8F850A58E}"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23901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CFB99-1D45-44CE-BDEE-8AB8F850A58E}"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312600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CFB99-1D45-44CE-BDEE-8AB8F850A58E}"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354523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CFB99-1D45-44CE-BDEE-8AB8F850A58E}"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41192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CFB99-1D45-44CE-BDEE-8AB8F850A58E}"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287782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CFB99-1D45-44CE-BDEE-8AB8F850A58E}"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4DAAB-9FB0-4522-A33B-5B2623161207}" type="slidenum">
              <a:rPr lang="en-US" smtClean="0"/>
              <a:t>‹#›</a:t>
            </a:fld>
            <a:endParaRPr lang="en-US"/>
          </a:p>
        </p:txBody>
      </p:sp>
    </p:spTree>
    <p:extLst>
      <p:ext uri="{BB962C8B-B14F-4D97-AF65-F5344CB8AC3E}">
        <p14:creationId xmlns:p14="http://schemas.microsoft.com/office/powerpoint/2010/main" val="13851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t="49582" b="33611"/>
          <a:stretch/>
        </p:blipFill>
        <p:spPr>
          <a:xfrm>
            <a:off x="0" y="-10506"/>
            <a:ext cx="9144000" cy="102177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CFB99-1D45-44CE-BDEE-8AB8F850A58E}" type="datetimeFigureOut">
              <a:rPr lang="en-US" smtClean="0"/>
              <a:t>9/10/2019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4DAAB-9FB0-4522-A33B-5B2623161207}" type="slidenum">
              <a:rPr lang="en-US" smtClean="0"/>
              <a:t>‹#›</a:t>
            </a:fld>
            <a:endParaRPr lang="en-US"/>
          </a:p>
        </p:txBody>
      </p:sp>
      <p:cxnSp>
        <p:nvCxnSpPr>
          <p:cNvPr id="19" name="Straight Connector 18"/>
          <p:cNvCxnSpPr/>
          <p:nvPr userDrawn="1"/>
        </p:nvCxnSpPr>
        <p:spPr>
          <a:xfrm>
            <a:off x="-28575" y="1027907"/>
            <a:ext cx="9191626"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0" name="Rectangle 19"/>
          <p:cNvSpPr/>
          <p:nvPr userDrawn="1"/>
        </p:nvSpPr>
        <p:spPr>
          <a:xfrm>
            <a:off x="-19051" y="6307375"/>
            <a:ext cx="9182100" cy="5573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27518" y="6307375"/>
            <a:ext cx="9191626"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6"/>
          <p:cNvSpPr/>
          <p:nvPr userDrawn="1"/>
        </p:nvSpPr>
        <p:spPr>
          <a:xfrm>
            <a:off x="-19051" y="-10506"/>
            <a:ext cx="9163051" cy="1021770"/>
          </a:xfrm>
          <a:prstGeom prst="rect">
            <a:avLst/>
          </a:prstGeom>
          <a:solidFill>
            <a:srgbClr val="2F5597">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6" cstate="print">
            <a:biLevel thresh="25000"/>
            <a:extLst>
              <a:ext uri="{28A0092B-C50C-407E-A947-70E740481C1C}">
                <a14:useLocalDpi xmlns:a14="http://schemas.microsoft.com/office/drawing/2010/main" val="0"/>
              </a:ext>
            </a:extLst>
          </a:blip>
          <a:stretch>
            <a:fillRect/>
          </a:stretch>
        </p:blipFill>
        <p:spPr>
          <a:xfrm>
            <a:off x="6913548" y="6437788"/>
            <a:ext cx="2055808" cy="278514"/>
          </a:xfrm>
          <a:prstGeom prst="rect">
            <a:avLst/>
          </a:prstGeom>
        </p:spPr>
      </p:pic>
    </p:spTree>
    <p:extLst>
      <p:ext uri="{BB962C8B-B14F-4D97-AF65-F5344CB8AC3E}">
        <p14:creationId xmlns:p14="http://schemas.microsoft.com/office/powerpoint/2010/main" val="2509448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8504" y="5275715"/>
            <a:ext cx="7521622" cy="1025807"/>
          </a:xfrm>
          <a:prstGeom prst="rect">
            <a:avLst/>
          </a:prstGeom>
          <a:solidFill>
            <a:schemeClr val="accent4">
              <a:lumMod val="40000"/>
              <a:lumOff val="60000"/>
              <a:alpha val="56078"/>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dirty="0">
              <a:solidFill>
                <a:schemeClr val="accent4">
                  <a:lumMod val="40000"/>
                  <a:lumOff val="6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632" y="1154818"/>
            <a:ext cx="8194766" cy="785318"/>
          </a:xfrm>
          <a:prstGeom prst="rect">
            <a:avLst/>
          </a:prstGeom>
        </p:spPr>
      </p:pic>
      <p:sp>
        <p:nvSpPr>
          <p:cNvPr id="7" name="Subtitle 2"/>
          <p:cNvSpPr txBox="1">
            <a:spLocks/>
          </p:cNvSpPr>
          <p:nvPr/>
        </p:nvSpPr>
        <p:spPr>
          <a:xfrm>
            <a:off x="1201284" y="5275715"/>
            <a:ext cx="6985461" cy="15057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ade Gothic LT Std"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accent5">
                    <a:lumMod val="75000"/>
                  </a:schemeClr>
                </a:solidFill>
                <a:latin typeface="Calibri" panose="020F0502020204030204" pitchFamily="34" charset="0"/>
              </a:rPr>
              <a:t>Jay Farrell </a:t>
            </a:r>
          </a:p>
          <a:p>
            <a:r>
              <a:rPr lang="en-US" sz="1200" kern="400" dirty="0">
                <a:solidFill>
                  <a:schemeClr val="accent5">
                    <a:lumMod val="75000"/>
                  </a:schemeClr>
                </a:solidFill>
                <a:latin typeface="Calibri" panose="020F0502020204030204" pitchFamily="34" charset="0"/>
              </a:rPr>
              <a:t>Professor in Electronic and Computer Engineering </a:t>
            </a:r>
          </a:p>
          <a:p>
            <a:r>
              <a:rPr lang="en-US" sz="1200" kern="400" dirty="0">
                <a:solidFill>
                  <a:schemeClr val="accent5">
                    <a:lumMod val="75000"/>
                  </a:schemeClr>
                </a:solidFill>
                <a:latin typeface="Calibri" panose="020F0502020204030204" pitchFamily="34" charset="0"/>
              </a:rPr>
              <a:t>Associate Dean Academic Personnel</a:t>
            </a:r>
          </a:p>
          <a:p>
            <a:endParaRPr lang="en-US" sz="2000" kern="400" dirty="0">
              <a:solidFill>
                <a:schemeClr val="accent5">
                  <a:lumMod val="75000"/>
                </a:schemeClr>
              </a:solidFill>
              <a:latin typeface="Calibri" panose="020F0502020204030204" pitchFamily="34" charset="0"/>
            </a:endParaRPr>
          </a:p>
          <a:p>
            <a:endParaRPr lang="en-US" sz="2000" dirty="0">
              <a:solidFill>
                <a:schemeClr val="accent5">
                  <a:lumMod val="75000"/>
                </a:schemeClr>
              </a:solidFill>
              <a:latin typeface="Calibri" panose="020F0502020204030204" pitchFamily="34" charset="0"/>
            </a:endParaRPr>
          </a:p>
          <a:p>
            <a:br>
              <a:rPr lang="en-US" sz="1400" dirty="0">
                <a:solidFill>
                  <a:schemeClr val="accent5">
                    <a:lumMod val="75000"/>
                  </a:schemeClr>
                </a:solidFill>
                <a:latin typeface="Calibri" panose="020F0502020204030204" pitchFamily="34" charset="0"/>
              </a:rPr>
            </a:br>
            <a:endParaRPr lang="en-US" sz="1400" dirty="0">
              <a:solidFill>
                <a:schemeClr val="accent5">
                  <a:lumMod val="75000"/>
                </a:schemeClr>
              </a:solidFill>
              <a:latin typeface="Calibri" panose="020F0502020204030204" pitchFamily="34" charset="0"/>
            </a:endParaRPr>
          </a:p>
        </p:txBody>
      </p:sp>
      <p:sp>
        <p:nvSpPr>
          <p:cNvPr id="9" name="Subtitle 2"/>
          <p:cNvSpPr txBox="1">
            <a:spLocks/>
          </p:cNvSpPr>
          <p:nvPr/>
        </p:nvSpPr>
        <p:spPr>
          <a:xfrm>
            <a:off x="1201284" y="2237979"/>
            <a:ext cx="6858000" cy="3490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ade Gothic LT Std"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3600" b="1" dirty="0">
                <a:solidFill>
                  <a:schemeClr val="accent5">
                    <a:lumMod val="75000"/>
                  </a:schemeClr>
                </a:solidFill>
                <a:latin typeface="+mn-lt"/>
              </a:rPr>
              <a:t>Observations on the UCR</a:t>
            </a:r>
          </a:p>
          <a:p>
            <a:pPr>
              <a:lnSpc>
                <a:spcPct val="120000"/>
              </a:lnSpc>
            </a:pPr>
            <a:r>
              <a:rPr lang="en-US" sz="3600" b="1" dirty="0">
                <a:solidFill>
                  <a:schemeClr val="accent5">
                    <a:lumMod val="75000"/>
                  </a:schemeClr>
                </a:solidFill>
                <a:latin typeface="+mn-lt"/>
              </a:rPr>
              <a:t>AP Process: </a:t>
            </a:r>
            <a:br>
              <a:rPr lang="en-US" sz="3600" b="1" dirty="0">
                <a:solidFill>
                  <a:schemeClr val="accent5">
                    <a:lumMod val="75000"/>
                  </a:schemeClr>
                </a:solidFill>
                <a:latin typeface="+mn-lt"/>
              </a:rPr>
            </a:br>
            <a:r>
              <a:rPr lang="en-US" sz="3600" b="1" dirty="0">
                <a:solidFill>
                  <a:schemeClr val="accent5">
                    <a:lumMod val="75000"/>
                  </a:schemeClr>
                </a:solidFill>
                <a:latin typeface="+mn-lt"/>
              </a:rPr>
              <a:t>Suggestions on how to help yourself</a:t>
            </a:r>
          </a:p>
        </p:txBody>
      </p:sp>
      <p:sp>
        <p:nvSpPr>
          <p:cNvPr id="3" name="Pentagon 2"/>
          <p:cNvSpPr/>
          <p:nvPr/>
        </p:nvSpPr>
        <p:spPr>
          <a:xfrm>
            <a:off x="1" y="5275715"/>
            <a:ext cx="1950720" cy="1025807"/>
          </a:xfrm>
          <a:prstGeom prst="homePlate">
            <a:avLst>
              <a:gd name="adj" fmla="val 2099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txBox="1">
            <a:spLocks/>
          </p:cNvSpPr>
          <p:nvPr/>
        </p:nvSpPr>
        <p:spPr>
          <a:xfrm>
            <a:off x="205740" y="5728733"/>
            <a:ext cx="1422764" cy="2998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ade Gothic LT Std"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solidFill>
                  <a:schemeClr val="accent5">
                    <a:lumMod val="75000"/>
                  </a:schemeClr>
                </a:solidFill>
                <a:latin typeface="Calibri" panose="020F0502020204030204" pitchFamily="34" charset="0"/>
              </a:rPr>
              <a:t>Presented By: </a:t>
            </a:r>
          </a:p>
        </p:txBody>
      </p:sp>
    </p:spTree>
    <p:extLst>
      <p:ext uri="{BB962C8B-B14F-4D97-AF65-F5344CB8AC3E}">
        <p14:creationId xmlns:p14="http://schemas.microsoft.com/office/powerpoint/2010/main" val="141525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Suggestions:  </a:t>
            </a:r>
            <a:r>
              <a:rPr lang="en-US" sz="3200" dirty="0"/>
              <a:t>Self-statements </a:t>
            </a:r>
          </a:p>
        </p:txBody>
      </p:sp>
      <p:sp>
        <p:nvSpPr>
          <p:cNvPr id="6" name="TextBox 5"/>
          <p:cNvSpPr txBox="1"/>
          <p:nvPr/>
        </p:nvSpPr>
        <p:spPr>
          <a:xfrm>
            <a:off x="0" y="1298751"/>
            <a:ext cx="8408709" cy="4478149"/>
          </a:xfrm>
          <a:prstGeom prst="rect">
            <a:avLst/>
          </a:prstGeom>
          <a:noFill/>
        </p:spPr>
        <p:txBody>
          <a:bodyPr wrap="square" rtlCol="0">
            <a:spAutoFit/>
          </a:bodyPr>
          <a:lstStyle/>
          <a:p>
            <a:r>
              <a:rPr lang="en-US" sz="1500" b="1" dirty="0"/>
              <a:t>Put your file in context: </a:t>
            </a:r>
            <a:r>
              <a:rPr lang="en-US" sz="1500" dirty="0"/>
              <a:t>Help people (other than you) to understand the most important items in your file.</a:t>
            </a:r>
          </a:p>
          <a:p>
            <a:endParaRPr lang="en-US" sz="1500" dirty="0"/>
          </a:p>
          <a:p>
            <a:r>
              <a:rPr lang="en-US" sz="1500" dirty="0"/>
              <a:t>Do: Provide context. </a:t>
            </a:r>
          </a:p>
          <a:p>
            <a:pPr marL="285750" indent="-285750">
              <a:buFont typeface="Arial" panose="020B0604020202020204" pitchFamily="34" charset="0"/>
              <a:buChar char="•"/>
            </a:pPr>
            <a:r>
              <a:rPr lang="en-US" sz="1500" dirty="0"/>
              <a:t>Examples:</a:t>
            </a:r>
          </a:p>
          <a:p>
            <a:pPr marL="742950" lvl="1" indent="-285750">
              <a:buFont typeface="Arial" panose="020B0604020202020204" pitchFamily="34" charset="0"/>
              <a:buChar char="•"/>
            </a:pPr>
            <a:r>
              <a:rPr lang="en-US" sz="1500" dirty="0"/>
              <a:t>Research:</a:t>
            </a:r>
          </a:p>
          <a:p>
            <a:pPr marL="1200150" lvl="2" indent="-285750">
              <a:buFont typeface="Arial" panose="020B0604020202020204" pitchFamily="34" charset="0"/>
              <a:buChar char="•"/>
            </a:pPr>
            <a:r>
              <a:rPr lang="en-US" sz="1500" dirty="0"/>
              <a:t>What are your key results this period and how were you essential to their production?</a:t>
            </a:r>
          </a:p>
          <a:p>
            <a:pPr marL="1200150" lvl="2" indent="-285750">
              <a:buFont typeface="Arial" panose="020B0604020202020204" pitchFamily="34" charset="0"/>
              <a:buChar char="•"/>
            </a:pPr>
            <a:r>
              <a:rPr lang="en-US" sz="1500" dirty="0"/>
              <a:t>Why do you publish where you do: Quality and Appropriateness?</a:t>
            </a:r>
          </a:p>
          <a:p>
            <a:pPr marL="1200150" lvl="2" indent="-285750">
              <a:buFont typeface="Arial" panose="020B0604020202020204" pitchFamily="34" charset="0"/>
              <a:buChar char="•"/>
            </a:pPr>
            <a:r>
              <a:rPr lang="en-US" sz="1500" dirty="0"/>
              <a:t>What is the review process for conferences that you consider as important as journals?</a:t>
            </a:r>
          </a:p>
          <a:p>
            <a:pPr marL="1200150" lvl="2" indent="-285750">
              <a:buFont typeface="Arial" panose="020B0604020202020204" pitchFamily="34" charset="0"/>
              <a:buChar char="•"/>
            </a:pPr>
            <a:r>
              <a:rPr lang="en-US" sz="1500" dirty="0"/>
              <a:t>What are the important metrics in your field (e.g., citations, acceptance rates, …)?</a:t>
            </a:r>
          </a:p>
          <a:p>
            <a:pPr marL="742950" lvl="1" indent="-285750">
              <a:buFont typeface="Arial" panose="020B0604020202020204" pitchFamily="34" charset="0"/>
              <a:buChar char="•"/>
            </a:pPr>
            <a:r>
              <a:rPr lang="en-US" sz="1500" dirty="0"/>
              <a:t>Teaching:</a:t>
            </a:r>
          </a:p>
          <a:p>
            <a:pPr marL="1200150" lvl="2" indent="-285750">
              <a:buFont typeface="Arial" panose="020B0604020202020204" pitchFamily="34" charset="0"/>
              <a:buChar char="•"/>
            </a:pPr>
            <a:r>
              <a:rPr lang="en-US" sz="1500" dirty="0"/>
              <a:t>If anything is negative or non-standard, explain.</a:t>
            </a:r>
          </a:p>
          <a:p>
            <a:pPr marL="742950" lvl="1" indent="-285750">
              <a:buFont typeface="Arial" panose="020B0604020202020204" pitchFamily="34" charset="0"/>
              <a:buChar char="•"/>
            </a:pPr>
            <a:r>
              <a:rPr lang="en-US" sz="1500" dirty="0"/>
              <a:t>Service:</a:t>
            </a:r>
          </a:p>
          <a:p>
            <a:pPr marL="1200150" lvl="2" indent="-285750">
              <a:buFont typeface="Arial" panose="020B0604020202020204" pitchFamily="34" charset="0"/>
              <a:buChar char="•"/>
            </a:pPr>
            <a:r>
              <a:rPr lang="en-US" sz="1500" dirty="0"/>
              <a:t>Point out the contribution of the important items here or in comments.</a:t>
            </a:r>
          </a:p>
          <a:p>
            <a:pPr marL="742950" lvl="1" indent="-285750">
              <a:buFont typeface="Arial" panose="020B0604020202020204" pitchFamily="34" charset="0"/>
              <a:buChar char="•"/>
            </a:pPr>
            <a:endParaRPr lang="en-US" sz="1500" dirty="0"/>
          </a:p>
          <a:p>
            <a:endParaRPr lang="en-US" sz="1500" dirty="0"/>
          </a:p>
          <a:p>
            <a:r>
              <a:rPr lang="en-US" sz="1500" dirty="0"/>
              <a:t>Do not:</a:t>
            </a:r>
          </a:p>
          <a:p>
            <a:pPr marL="285750" indent="-285750">
              <a:buFont typeface="Arial" panose="020B0604020202020204" pitchFamily="34" charset="0"/>
              <a:buChar char="•"/>
            </a:pPr>
            <a:r>
              <a:rPr lang="en-US" sz="1500" dirty="0"/>
              <a:t>Include lists of information that is already in your file (e.g., publications or funding).</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24269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Discussion</a:t>
            </a:r>
            <a:endParaRPr lang="en-US" sz="3200" dirty="0"/>
          </a:p>
        </p:txBody>
      </p:sp>
      <p:sp>
        <p:nvSpPr>
          <p:cNvPr id="6" name="Content Placeholder 2"/>
          <p:cNvSpPr>
            <a:spLocks noGrp="1"/>
          </p:cNvSpPr>
          <p:nvPr>
            <p:ph idx="1"/>
          </p:nvPr>
        </p:nvSpPr>
        <p:spPr>
          <a:xfrm>
            <a:off x="2126657" y="2912355"/>
            <a:ext cx="4736860" cy="3733800"/>
          </a:xfrm>
        </p:spPr>
        <p:txBody>
          <a:bodyPr>
            <a:normAutofit/>
          </a:bodyPr>
          <a:lstStyle/>
          <a:p>
            <a:pPr marL="0" indent="0" eaLnBrk="1" hangingPunct="1">
              <a:buNone/>
            </a:pPr>
            <a:r>
              <a:rPr lang="en-US" altLang="en-US" sz="3600" b="0" dirty="0"/>
              <a:t>Thank you for inviting me. </a:t>
            </a:r>
          </a:p>
        </p:txBody>
      </p:sp>
    </p:spTree>
    <p:extLst>
      <p:ext uri="{BB962C8B-B14F-4D97-AF65-F5344CB8AC3E}">
        <p14:creationId xmlns:p14="http://schemas.microsoft.com/office/powerpoint/2010/main" val="120864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Support Slides</a:t>
            </a:r>
            <a:endParaRPr lang="en-US" sz="3200" dirty="0"/>
          </a:p>
        </p:txBody>
      </p:sp>
    </p:spTree>
    <p:extLst>
      <p:ext uri="{BB962C8B-B14F-4D97-AF65-F5344CB8AC3E}">
        <p14:creationId xmlns:p14="http://schemas.microsoft.com/office/powerpoint/2010/main" val="49258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915315" y="1222964"/>
            <a:ext cx="4169617" cy="3820376"/>
            <a:chOff x="5056717" y="365125"/>
            <a:chExt cx="6790723" cy="6221942"/>
          </a:xfrm>
        </p:grpSpPr>
        <p:pic>
          <p:nvPicPr>
            <p:cNvPr id="10" name="Picture 9"/>
            <p:cNvPicPr>
              <a:picLocks noChangeAspect="1"/>
            </p:cNvPicPr>
            <p:nvPr/>
          </p:nvPicPr>
          <p:blipFill>
            <a:blip r:embed="rId2"/>
            <a:stretch>
              <a:fillRect/>
            </a:stretch>
          </p:blipFill>
          <p:spPr>
            <a:xfrm>
              <a:off x="5056717" y="365125"/>
              <a:ext cx="6790723" cy="6221942"/>
            </a:xfrm>
            <a:prstGeom prst="rect">
              <a:avLst/>
            </a:prstGeom>
          </p:spPr>
        </p:pic>
        <p:cxnSp>
          <p:nvCxnSpPr>
            <p:cNvPr id="11" name="Straight Arrow Connector 10"/>
            <p:cNvCxnSpPr/>
            <p:nvPr/>
          </p:nvCxnSpPr>
          <p:spPr>
            <a:xfrm>
              <a:off x="6942667" y="2387600"/>
              <a:ext cx="804333" cy="313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42661" y="2683939"/>
              <a:ext cx="804333" cy="313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42661" y="3014133"/>
              <a:ext cx="804333" cy="313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205370" y="3327400"/>
              <a:ext cx="804333" cy="313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205364" y="3623739"/>
              <a:ext cx="804333" cy="313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05364" y="3953933"/>
              <a:ext cx="804333" cy="313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Normal </a:t>
            </a:r>
            <a:r>
              <a:rPr lang="en-US" sz="3200" dirty="0" err="1">
                <a:solidFill>
                  <a:schemeClr val="accent4"/>
                </a:solidFill>
              </a:rPr>
              <a:t>Uc</a:t>
            </a:r>
            <a:r>
              <a:rPr lang="en-US" sz="3200" dirty="0">
                <a:solidFill>
                  <a:schemeClr val="accent4"/>
                </a:solidFill>
              </a:rPr>
              <a:t> Merit and Promotions Actions</a:t>
            </a:r>
            <a:endParaRPr lang="en-US" sz="3200" dirty="0"/>
          </a:p>
        </p:txBody>
      </p:sp>
      <p:sp>
        <p:nvSpPr>
          <p:cNvPr id="7" name="TextBox 6"/>
          <p:cNvSpPr txBox="1"/>
          <p:nvPr/>
        </p:nvSpPr>
        <p:spPr>
          <a:xfrm>
            <a:off x="330200" y="1597213"/>
            <a:ext cx="4648200" cy="2062103"/>
          </a:xfrm>
          <a:prstGeom prst="rect">
            <a:avLst/>
          </a:prstGeom>
          <a:noFill/>
        </p:spPr>
        <p:txBody>
          <a:bodyPr wrap="square" rtlCol="0">
            <a:spAutoFit/>
          </a:bodyPr>
          <a:lstStyle/>
          <a:p>
            <a:r>
              <a:rPr lang="en-US" sz="1600" b="1" u="sng" dirty="0"/>
              <a:t>Definitions:</a:t>
            </a:r>
          </a:p>
          <a:p>
            <a:pPr marL="285750" indent="-285750">
              <a:buFont typeface="Arial" panose="020B0604020202020204" pitchFamily="34" charset="0"/>
              <a:buChar char="•"/>
            </a:pPr>
            <a:r>
              <a:rPr lang="en-US" sz="1600" b="1" dirty="0"/>
              <a:t>Acceleration:</a:t>
            </a:r>
            <a:r>
              <a:rPr lang="en-US" sz="1600" dirty="0"/>
              <a:t> Progression to the next Rank or Step before the normative time</a:t>
            </a:r>
            <a:endParaRPr lang="en-US" sz="1600" b="1" dirty="0"/>
          </a:p>
          <a:p>
            <a:pPr marL="285750" indent="-285750">
              <a:buFont typeface="Arial" panose="020B0604020202020204" pitchFamily="34" charset="0"/>
              <a:buChar char="•"/>
            </a:pPr>
            <a:r>
              <a:rPr lang="en-US" sz="1600" b="1" dirty="0"/>
              <a:t>Action</a:t>
            </a:r>
            <a:r>
              <a:rPr lang="en-US" sz="1600" dirty="0"/>
              <a:t>: either a merit or promotion.</a:t>
            </a:r>
            <a:endParaRPr lang="en-US" sz="1600" b="1" dirty="0"/>
          </a:p>
          <a:p>
            <a:pPr marL="285750" indent="-285750">
              <a:buFont typeface="Arial" panose="020B0604020202020204" pitchFamily="34" charset="0"/>
              <a:buChar char="•"/>
            </a:pPr>
            <a:r>
              <a:rPr lang="en-US" sz="1600" b="1" dirty="0"/>
              <a:t>Normal merit advance</a:t>
            </a:r>
            <a:r>
              <a:rPr lang="en-US" sz="1600" dirty="0"/>
              <a:t>: Progression to the next Step in the same rank at the normative time</a:t>
            </a:r>
          </a:p>
          <a:p>
            <a:pPr marL="285750" indent="-285750">
              <a:buFont typeface="Arial" panose="020B0604020202020204" pitchFamily="34" charset="0"/>
              <a:buChar char="•"/>
            </a:pPr>
            <a:r>
              <a:rPr lang="en-US" sz="1600" b="1" dirty="0"/>
              <a:t>Promotion</a:t>
            </a:r>
            <a:r>
              <a:rPr lang="en-US" sz="1600" dirty="0"/>
              <a:t>: Progression to the next Rank</a:t>
            </a:r>
          </a:p>
          <a:p>
            <a:pPr marL="285750" indent="-285750">
              <a:buFont typeface="Arial" panose="020B0604020202020204" pitchFamily="34" charset="0"/>
              <a:buChar char="•"/>
            </a:pPr>
            <a:r>
              <a:rPr lang="en-US" sz="1600" b="1" dirty="0"/>
              <a:t>Rank</a:t>
            </a:r>
            <a:r>
              <a:rPr lang="en-US" sz="1600" dirty="0"/>
              <a:t>: Assistant, Associate, Full</a:t>
            </a:r>
          </a:p>
        </p:txBody>
      </p:sp>
      <p:sp>
        <p:nvSpPr>
          <p:cNvPr id="8" name="TextBox 7"/>
          <p:cNvSpPr txBox="1"/>
          <p:nvPr/>
        </p:nvSpPr>
        <p:spPr>
          <a:xfrm>
            <a:off x="247828" y="3659316"/>
            <a:ext cx="6362831" cy="2554545"/>
          </a:xfrm>
          <a:prstGeom prst="rect">
            <a:avLst/>
          </a:prstGeom>
          <a:noFill/>
        </p:spPr>
        <p:txBody>
          <a:bodyPr wrap="square" rtlCol="0">
            <a:spAutoFit/>
          </a:bodyPr>
          <a:lstStyle/>
          <a:p>
            <a:r>
              <a:rPr lang="en-US" sz="1600" b="1" u="sng" dirty="0"/>
              <a:t>Notes:</a:t>
            </a:r>
          </a:p>
          <a:p>
            <a:pPr marL="285750" indent="-285750">
              <a:buFont typeface="Arial" panose="020B0604020202020204" pitchFamily="34" charset="0"/>
              <a:buChar char="•"/>
            </a:pPr>
            <a:r>
              <a:rPr lang="en-US" sz="1600" dirty="0"/>
              <a:t>Actions that require extramural letters include: appointments, promotion to Associate Professor, promotion to full professor, advancement to Professor Step VI, and advancement to Professor Above Scale (AS). These are indicated in the figure by an action that crosses a wide black line.</a:t>
            </a:r>
          </a:p>
          <a:p>
            <a:pPr marL="285750" indent="-285750">
              <a:buFont typeface="Arial" panose="020B0604020202020204" pitchFamily="34" charset="0"/>
              <a:buChar char="•"/>
            </a:pPr>
            <a:r>
              <a:rPr lang="en-US" sz="1600" dirty="0"/>
              <a:t>Parallel steps (e.g., Asst. V and </a:t>
            </a:r>
            <a:r>
              <a:rPr lang="en-US" sz="1600" dirty="0" err="1"/>
              <a:t>Assc</a:t>
            </a:r>
            <a:r>
              <a:rPr lang="en-US" sz="1600" dirty="0"/>
              <a:t>. I) have similar salaries. A faculty can choose to advance to either of the parallel steps from the step that precedes it. For example, a faculty at </a:t>
            </a:r>
            <a:r>
              <a:rPr lang="en-US" sz="1600" dirty="0" err="1"/>
              <a:t>Assc</a:t>
            </a:r>
            <a:r>
              <a:rPr lang="en-US" sz="1600" dirty="0"/>
              <a:t>. III might apply for advancement to </a:t>
            </a:r>
            <a:r>
              <a:rPr lang="en-US" sz="1600" dirty="0" err="1"/>
              <a:t>Assc</a:t>
            </a:r>
            <a:r>
              <a:rPr lang="en-US" sz="1600" dirty="0"/>
              <a:t>. IV or promotion to Prof. I.</a:t>
            </a:r>
          </a:p>
        </p:txBody>
      </p:sp>
    </p:spTree>
    <p:extLst>
      <p:ext uri="{BB962C8B-B14F-4D97-AF65-F5344CB8AC3E}">
        <p14:creationId xmlns:p14="http://schemas.microsoft.com/office/powerpoint/2010/main" val="323413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81" y="233466"/>
            <a:ext cx="8494519" cy="643745"/>
          </a:xfrm>
        </p:spPr>
        <p:txBody>
          <a:bodyPr/>
          <a:lstStyle/>
          <a:p>
            <a:r>
              <a:rPr lang="en-US" sz="3200" dirty="0">
                <a:solidFill>
                  <a:schemeClr val="accent4"/>
                </a:solidFill>
              </a:rPr>
              <a:t>UCR AP Process: BCOE Faculty </a:t>
            </a:r>
            <a:endParaRPr lang="en-US" sz="3200" dirty="0"/>
          </a:p>
        </p:txBody>
      </p:sp>
      <p:sp>
        <p:nvSpPr>
          <p:cNvPr id="6" name="TextBox 5"/>
          <p:cNvSpPr txBox="1"/>
          <p:nvPr/>
        </p:nvSpPr>
        <p:spPr>
          <a:xfrm>
            <a:off x="274255" y="1390405"/>
            <a:ext cx="8563370" cy="3693319"/>
          </a:xfrm>
          <a:prstGeom prst="rect">
            <a:avLst/>
          </a:prstGeom>
          <a:noFill/>
        </p:spPr>
        <p:txBody>
          <a:bodyPr wrap="none" rtlCol="0">
            <a:spAutoFit/>
          </a:bodyPr>
          <a:lstStyle/>
          <a:p>
            <a:pPr marL="342900" indent="-342900">
              <a:buFont typeface="+mj-lt"/>
              <a:buAutoNum type="arabicPeriod"/>
            </a:pPr>
            <a:r>
              <a:rPr lang="en-US" dirty="0"/>
              <a:t>Faculty prepares file (working with BCOE CPSU staff for clarity and consistency of info)</a:t>
            </a:r>
          </a:p>
          <a:p>
            <a:pPr marL="342900" indent="-342900">
              <a:buFont typeface="+mj-lt"/>
              <a:buAutoNum type="arabicPeriod"/>
            </a:pPr>
            <a:r>
              <a:rPr lang="en-US" dirty="0"/>
              <a:t>Departmental file review - May include:</a:t>
            </a:r>
          </a:p>
          <a:p>
            <a:pPr marL="914400" lvl="1" indent="-457200">
              <a:buFont typeface="+mj-lt"/>
              <a:buAutoNum type="alphaLcPeriod"/>
            </a:pPr>
            <a:r>
              <a:rPr lang="en-US" dirty="0"/>
              <a:t>MSE Review</a:t>
            </a:r>
          </a:p>
          <a:p>
            <a:pPr marL="914400" lvl="1" indent="-457200">
              <a:buFont typeface="+mj-lt"/>
              <a:buAutoNum type="alphaLcPeriod"/>
            </a:pPr>
            <a:r>
              <a:rPr lang="en-US" dirty="0"/>
              <a:t>Ad-hoc</a:t>
            </a:r>
          </a:p>
          <a:p>
            <a:pPr marL="914400" lvl="1" indent="-457200">
              <a:buFont typeface="+mj-lt"/>
              <a:buAutoNum type="alphaLcPeriod"/>
            </a:pPr>
            <a:r>
              <a:rPr lang="en-US" dirty="0"/>
              <a:t>Department Meeting</a:t>
            </a:r>
          </a:p>
          <a:p>
            <a:pPr marL="914400" lvl="1" indent="-457200">
              <a:buFont typeface="+mj-lt"/>
              <a:buAutoNum type="alphaLcPeriod"/>
            </a:pPr>
            <a:r>
              <a:rPr lang="en-US" dirty="0"/>
              <a:t>Department Letter: Iteration between Chair, ad-hoc, faculty (and CPSU)</a:t>
            </a:r>
          </a:p>
          <a:p>
            <a:pPr marL="342900" indent="-342900">
              <a:buFont typeface="+mj-lt"/>
              <a:buAutoNum type="arabicPeriod"/>
            </a:pPr>
            <a:r>
              <a:rPr lang="en-US" dirty="0"/>
              <a:t>College file review:</a:t>
            </a:r>
          </a:p>
          <a:p>
            <a:pPr marL="914400" lvl="1" indent="-457200">
              <a:buFont typeface="+mj-lt"/>
              <a:buAutoNum type="alphaLcPeriod"/>
            </a:pPr>
            <a:r>
              <a:rPr lang="en-US" dirty="0"/>
              <a:t>Dean and AD-AP read, review, and discuss file</a:t>
            </a:r>
          </a:p>
          <a:p>
            <a:pPr marL="914400" lvl="1" indent="-457200">
              <a:buFont typeface="+mj-lt"/>
              <a:buAutoNum type="alphaLcPeriod"/>
            </a:pPr>
            <a:r>
              <a:rPr lang="en-US" dirty="0"/>
              <a:t>Dean decides on recommendation and content of letter</a:t>
            </a:r>
          </a:p>
          <a:p>
            <a:pPr marL="914400" lvl="1" indent="-457200">
              <a:buFont typeface="+mj-lt"/>
              <a:buAutoNum type="alphaLcPeriod"/>
            </a:pPr>
            <a:r>
              <a:rPr lang="en-US" dirty="0"/>
              <a:t>AD-AP drafts letter and iterates with Dean (and CPSU). Dean finalizes.</a:t>
            </a:r>
          </a:p>
          <a:p>
            <a:pPr marL="342900" indent="-342900">
              <a:buFont typeface="+mj-lt"/>
              <a:buAutoNum type="arabicPeriod"/>
            </a:pPr>
            <a:r>
              <a:rPr lang="en-US" dirty="0"/>
              <a:t>CAP Review</a:t>
            </a:r>
          </a:p>
          <a:p>
            <a:pPr marL="342900" indent="-342900">
              <a:buFont typeface="+mj-lt"/>
              <a:buAutoNum type="arabicPeriod"/>
            </a:pPr>
            <a:r>
              <a:rPr lang="en-US" dirty="0"/>
              <a:t>VC-AP Review</a:t>
            </a:r>
          </a:p>
          <a:p>
            <a:pPr marL="342900" indent="-342900">
              <a:buFont typeface="+mj-lt"/>
              <a:buAutoNum type="arabicPeriod"/>
            </a:pPr>
            <a:r>
              <a:rPr lang="en-US" dirty="0"/>
              <a:t>EVCP Review and Decision</a:t>
            </a:r>
          </a:p>
        </p:txBody>
      </p:sp>
      <p:sp>
        <p:nvSpPr>
          <p:cNvPr id="7" name="TextBox 6"/>
          <p:cNvSpPr txBox="1"/>
          <p:nvPr/>
        </p:nvSpPr>
        <p:spPr>
          <a:xfrm>
            <a:off x="5599522" y="4765726"/>
            <a:ext cx="5448693" cy="1477328"/>
          </a:xfrm>
          <a:prstGeom prst="rect">
            <a:avLst/>
          </a:prstGeom>
          <a:solidFill>
            <a:schemeClr val="accent1">
              <a:lumMod val="75000"/>
            </a:schemeClr>
          </a:solidFill>
        </p:spPr>
        <p:txBody>
          <a:bodyPr wrap="square" rtlCol="0">
            <a:spAutoFit/>
          </a:bodyPr>
          <a:lstStyle/>
          <a:p>
            <a:r>
              <a:rPr lang="en-US" dirty="0">
                <a:solidFill>
                  <a:schemeClr val="bg1"/>
                </a:solidFill>
              </a:rPr>
              <a:t>CPSU</a:t>
            </a:r>
          </a:p>
          <a:p>
            <a:pPr marL="800100" lvl="1" indent="-342900">
              <a:buFont typeface="Arial" panose="020B0604020202020204" pitchFamily="34" charset="0"/>
              <a:buChar char="•"/>
            </a:pPr>
            <a:r>
              <a:rPr lang="en-US" dirty="0">
                <a:solidFill>
                  <a:schemeClr val="bg1"/>
                </a:solidFill>
              </a:rPr>
              <a:t>Cecilia Gonzalez: Director</a:t>
            </a:r>
          </a:p>
          <a:p>
            <a:pPr marL="800100" lvl="1" indent="-342900">
              <a:buFont typeface="Arial" panose="020B0604020202020204" pitchFamily="34" charset="0"/>
              <a:buChar char="•"/>
            </a:pPr>
            <a:r>
              <a:rPr lang="en-US" dirty="0">
                <a:solidFill>
                  <a:schemeClr val="bg1"/>
                </a:solidFill>
              </a:rPr>
              <a:t>Angelique Butler: CSE, ME</a:t>
            </a:r>
          </a:p>
          <a:p>
            <a:pPr marL="800100" lvl="1" indent="-342900">
              <a:buFont typeface="Arial" panose="020B0604020202020204" pitchFamily="34" charset="0"/>
              <a:buChar char="•"/>
            </a:pPr>
            <a:r>
              <a:rPr lang="en-US" dirty="0">
                <a:solidFill>
                  <a:schemeClr val="bg1"/>
                </a:solidFill>
              </a:rPr>
              <a:t>Maria Good: BIEN, CECERT, MSE</a:t>
            </a:r>
          </a:p>
          <a:p>
            <a:pPr marL="800100" lvl="1" indent="-342900">
              <a:buFont typeface="Arial" panose="020B0604020202020204" pitchFamily="34" charset="0"/>
              <a:buChar char="•"/>
            </a:pPr>
            <a:r>
              <a:rPr lang="en-US" dirty="0">
                <a:solidFill>
                  <a:schemeClr val="bg1"/>
                </a:solidFill>
              </a:rPr>
              <a:t>Tiffany Lindsey: CEE, ECE</a:t>
            </a:r>
          </a:p>
        </p:txBody>
      </p:sp>
    </p:spTree>
    <p:extLst>
      <p:ext uri="{BB962C8B-B14F-4D97-AF65-F5344CB8AC3E}">
        <p14:creationId xmlns:p14="http://schemas.microsoft.com/office/powerpoint/2010/main" val="603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6217" y="184604"/>
            <a:ext cx="8865793" cy="711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Perpetua Titling MT" panose="02020502060505020804" pitchFamily="18" charset="0"/>
                <a:ea typeface="+mj-ea"/>
                <a:cs typeface="+mj-cs"/>
              </a:defRPr>
            </a:lvl1pPr>
          </a:lstStyle>
          <a:p>
            <a:r>
              <a:rPr lang="en-US" sz="3200" dirty="0"/>
              <a:t>BCOE Role of AD-AP</a:t>
            </a:r>
            <a:endParaRPr lang="en-US" sz="2800" dirty="0">
              <a:solidFill>
                <a:schemeClr val="accent4"/>
              </a:solidFill>
            </a:endParaRPr>
          </a:p>
        </p:txBody>
      </p:sp>
      <p:sp>
        <p:nvSpPr>
          <p:cNvPr id="4" name="TextBox 3"/>
          <p:cNvSpPr txBox="1"/>
          <p:nvPr/>
        </p:nvSpPr>
        <p:spPr>
          <a:xfrm>
            <a:off x="489409" y="1088329"/>
            <a:ext cx="7880996" cy="4893647"/>
          </a:xfrm>
          <a:prstGeom prst="rect">
            <a:avLst/>
          </a:prstGeom>
          <a:noFill/>
        </p:spPr>
        <p:txBody>
          <a:bodyPr wrap="square" numCol="2" rtlCol="0">
            <a:spAutoFit/>
          </a:bodyPr>
          <a:lstStyle/>
          <a:p>
            <a:pPr marL="342900" indent="-342900">
              <a:buFont typeface="Wingdings" panose="05000000000000000000" pitchFamily="2" charset="2"/>
              <a:buChar char="§"/>
            </a:pPr>
            <a:r>
              <a:rPr lang="en-US" sz="2400" dirty="0"/>
              <a:t>Oversee &amp; Improve BCOE AP Processes</a:t>
            </a:r>
          </a:p>
          <a:p>
            <a:pPr marL="800100" lvl="1" indent="-342900">
              <a:buFont typeface="Arial" panose="020B0604020202020204" pitchFamily="34" charset="0"/>
              <a:buChar char="•"/>
            </a:pPr>
            <a:r>
              <a:rPr lang="en-US" sz="2400" dirty="0"/>
              <a:t>Conflict Resolution</a:t>
            </a:r>
          </a:p>
          <a:p>
            <a:pPr marL="800100" lvl="1" indent="-342900">
              <a:buFont typeface="Arial" panose="020B0604020202020204" pitchFamily="34" charset="0"/>
              <a:buChar char="•"/>
            </a:pPr>
            <a:r>
              <a:rPr lang="en-US" sz="2400" dirty="0"/>
              <a:t>Faculty Onboarding</a:t>
            </a:r>
          </a:p>
          <a:p>
            <a:pPr marL="800100" lvl="1" indent="-342900">
              <a:buFont typeface="Arial" panose="020B0604020202020204" pitchFamily="34" charset="0"/>
              <a:buChar char="•"/>
            </a:pPr>
            <a:r>
              <a:rPr lang="en-US" sz="2400" dirty="0"/>
              <a:t>Faculty Development</a:t>
            </a:r>
          </a:p>
          <a:p>
            <a:pPr marL="800100" lvl="1" indent="-342900">
              <a:buFont typeface="Arial" panose="020B0604020202020204" pitchFamily="34" charset="0"/>
              <a:buChar char="•"/>
            </a:pPr>
            <a:r>
              <a:rPr lang="en-US" sz="2400" dirty="0"/>
              <a:t>Review</a:t>
            </a:r>
          </a:p>
          <a:p>
            <a:pPr marL="800100" lvl="1" indent="-342900">
              <a:buFont typeface="Arial" panose="020B0604020202020204" pitchFamily="34" charset="0"/>
              <a:buChar char="•"/>
            </a:pPr>
            <a:r>
              <a:rPr lang="en-US" sz="2400" dirty="0"/>
              <a:t>Search</a:t>
            </a:r>
          </a:p>
          <a:p>
            <a:pPr marL="342900" indent="-342900">
              <a:buFont typeface="Wingdings" panose="05000000000000000000" pitchFamily="2" charset="2"/>
              <a:buChar char="§"/>
            </a:pPr>
            <a:r>
              <a:rPr lang="en-US" sz="2400" dirty="0"/>
              <a:t>Facilitating Faculty Award Nominations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Advise and assist with AP matters:</a:t>
            </a:r>
          </a:p>
          <a:p>
            <a:pPr marL="800100" lvl="1" indent="-342900">
              <a:buFont typeface="Arial" panose="020B0604020202020204" pitchFamily="34" charset="0"/>
              <a:buChar char="•"/>
            </a:pPr>
            <a:r>
              <a:rPr lang="en-US" sz="2400" dirty="0"/>
              <a:t>Campus: EVCP, VC-AP, CAP</a:t>
            </a:r>
          </a:p>
          <a:p>
            <a:pPr marL="800100" lvl="1" indent="-342900">
              <a:buFont typeface="Arial" panose="020B0604020202020204" pitchFamily="34" charset="0"/>
              <a:buChar char="•"/>
            </a:pPr>
            <a:r>
              <a:rPr lang="en-US" sz="2400" dirty="0"/>
              <a:t>Chairs</a:t>
            </a:r>
          </a:p>
          <a:p>
            <a:pPr marL="800100" lvl="1" indent="-342900">
              <a:buFont typeface="Arial" panose="020B0604020202020204" pitchFamily="34" charset="0"/>
              <a:buChar char="•"/>
            </a:pPr>
            <a:r>
              <a:rPr lang="en-US" sz="2400" dirty="0"/>
              <a:t>CPSU</a:t>
            </a:r>
          </a:p>
          <a:p>
            <a:pPr marL="800100" lvl="1" indent="-342900">
              <a:buFont typeface="Arial" panose="020B0604020202020204" pitchFamily="34" charset="0"/>
              <a:buChar char="•"/>
            </a:pPr>
            <a:r>
              <a:rPr lang="en-US" sz="2400" dirty="0"/>
              <a:t>Departments and Programs</a:t>
            </a:r>
          </a:p>
          <a:p>
            <a:pPr marL="800100" lvl="1" indent="-342900">
              <a:buFont typeface="Arial" panose="020B0604020202020204" pitchFamily="34" charset="0"/>
              <a:buChar char="•"/>
            </a:pPr>
            <a:r>
              <a:rPr lang="en-US" sz="2400" dirty="0"/>
              <a:t>Dean</a:t>
            </a:r>
          </a:p>
          <a:p>
            <a:pPr marL="342900" indent="-342900">
              <a:buFont typeface="Wingdings" panose="05000000000000000000" pitchFamily="2" charset="2"/>
              <a:buChar char="§"/>
            </a:pPr>
            <a:r>
              <a:rPr lang="en-US" sz="2400" dirty="0"/>
              <a:t>Other duties as assigned:</a:t>
            </a:r>
          </a:p>
          <a:p>
            <a:pPr marL="800100" lvl="1" indent="-342900">
              <a:buFont typeface="Arial" panose="020B0604020202020204" pitchFamily="34" charset="0"/>
              <a:buChar char="•"/>
            </a:pPr>
            <a:r>
              <a:rPr lang="en-US" sz="2400" dirty="0"/>
              <a:t>Represent BCOE</a:t>
            </a:r>
          </a:p>
          <a:p>
            <a:pPr marL="800100" lvl="1" indent="-342900">
              <a:buFont typeface="Arial" panose="020B0604020202020204" pitchFamily="34" charset="0"/>
              <a:buChar char="•"/>
            </a:pPr>
            <a:r>
              <a:rPr lang="en-US" sz="2400" dirty="0"/>
              <a:t>….</a:t>
            </a:r>
          </a:p>
        </p:txBody>
      </p:sp>
      <p:sp>
        <p:nvSpPr>
          <p:cNvPr id="5" name="TextBox 4"/>
          <p:cNvSpPr txBox="1"/>
          <p:nvPr/>
        </p:nvSpPr>
        <p:spPr>
          <a:xfrm>
            <a:off x="644426" y="5909048"/>
            <a:ext cx="7869374" cy="369332"/>
          </a:xfrm>
          <a:prstGeom prst="rect">
            <a:avLst/>
          </a:prstGeom>
          <a:solidFill>
            <a:schemeClr val="accent1">
              <a:lumMod val="75000"/>
            </a:schemeClr>
          </a:solidFill>
        </p:spPr>
        <p:txBody>
          <a:bodyPr wrap="square" rtlCol="0">
            <a:spAutoFit/>
          </a:bodyPr>
          <a:lstStyle/>
          <a:p>
            <a:pPr algn="ctr"/>
            <a:r>
              <a:rPr lang="en-US" dirty="0">
                <a:solidFill>
                  <a:schemeClr val="bg1"/>
                </a:solidFill>
              </a:rPr>
              <a:t>Suggestions for improving BCOE AP processes are appreciated </a:t>
            </a:r>
          </a:p>
        </p:txBody>
      </p:sp>
    </p:spTree>
    <p:extLst>
      <p:ext uri="{BB962C8B-B14F-4D97-AF65-F5344CB8AC3E}">
        <p14:creationId xmlns:p14="http://schemas.microsoft.com/office/powerpoint/2010/main" val="76321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Suggestions: </a:t>
            </a:r>
            <a:r>
              <a:rPr lang="en-US" sz="3200" dirty="0"/>
              <a:t>Research </a:t>
            </a:r>
          </a:p>
        </p:txBody>
      </p:sp>
      <p:sp>
        <p:nvSpPr>
          <p:cNvPr id="6" name="TextBox 5"/>
          <p:cNvSpPr txBox="1"/>
          <p:nvPr/>
        </p:nvSpPr>
        <p:spPr>
          <a:xfrm>
            <a:off x="175628" y="1528248"/>
            <a:ext cx="8672012" cy="4524315"/>
          </a:xfrm>
          <a:prstGeom prst="rect">
            <a:avLst/>
          </a:prstGeom>
          <a:noFill/>
        </p:spPr>
        <p:txBody>
          <a:bodyPr wrap="square" rtlCol="0">
            <a:spAutoFit/>
          </a:bodyPr>
          <a:lstStyle/>
          <a:p>
            <a:r>
              <a:rPr lang="en-US" b="1" dirty="0"/>
              <a:t>Publications</a:t>
            </a:r>
            <a:r>
              <a:rPr lang="en-US" dirty="0"/>
              <a:t> - Use the comment field to help yourself by providing context:</a:t>
            </a:r>
          </a:p>
          <a:p>
            <a:pPr marL="285750" indent="-285750">
              <a:buFont typeface="Arial" panose="020B0604020202020204" pitchFamily="34" charset="0"/>
              <a:buChar char="•"/>
            </a:pPr>
            <a:r>
              <a:rPr lang="en-US" dirty="0"/>
              <a:t>Identify co-authors who are your PhD students or post-docs</a:t>
            </a:r>
          </a:p>
          <a:p>
            <a:pPr marL="285750" indent="-285750">
              <a:buFont typeface="Arial" panose="020B0604020202020204" pitchFamily="34" charset="0"/>
              <a:buChar char="•"/>
            </a:pPr>
            <a:r>
              <a:rPr lang="en-US" dirty="0"/>
              <a:t>With multiple senior authors, which are the leaders of the research</a:t>
            </a:r>
          </a:p>
          <a:p>
            <a:pPr marL="285750" indent="-285750">
              <a:buFont typeface="Arial" panose="020B0604020202020204" pitchFamily="34" charset="0"/>
              <a:buChar char="•"/>
            </a:pPr>
            <a:r>
              <a:rPr lang="en-US" dirty="0"/>
              <a:t>State if the results were funded by one of your grants</a:t>
            </a:r>
          </a:p>
          <a:p>
            <a:pPr marL="285750" indent="-285750">
              <a:buFont typeface="Arial" panose="020B0604020202020204" pitchFamily="34" charset="0"/>
              <a:buChar char="•"/>
            </a:pPr>
            <a:r>
              <a:rPr lang="en-US" dirty="0"/>
              <a:t>Instead of generic statements (i.e., all authors contributed equally) be specific (“i.e., This research required expertise in A and B. Author 1 provided expertise A and I provided expertise B.”</a:t>
            </a:r>
          </a:p>
          <a:p>
            <a:pPr marL="285750" indent="-285750">
              <a:buFont typeface="Arial" panose="020B0604020202020204" pitchFamily="34" charset="0"/>
              <a:buChar char="•"/>
            </a:pPr>
            <a:endParaRPr lang="en-US" dirty="0"/>
          </a:p>
          <a:p>
            <a:r>
              <a:rPr lang="en-US" b="1" dirty="0"/>
              <a:t>Funding:</a:t>
            </a:r>
          </a:p>
          <a:p>
            <a:pPr marL="285750" indent="-285750">
              <a:buFont typeface="Arial" panose="020B0604020202020204" pitchFamily="34" charset="0"/>
              <a:buChar char="•"/>
            </a:pPr>
            <a:r>
              <a:rPr lang="en-US" dirty="0"/>
              <a:t>Comments:</a:t>
            </a:r>
          </a:p>
          <a:p>
            <a:pPr marL="742950" lvl="1" indent="-285750">
              <a:buFont typeface="Arial" panose="020B0604020202020204" pitchFamily="34" charset="0"/>
              <a:buChar char="•"/>
            </a:pPr>
            <a:r>
              <a:rPr lang="en-US" dirty="0"/>
              <a:t>Identify co-PI’s and PI (if not you)</a:t>
            </a:r>
          </a:p>
          <a:p>
            <a:pPr marL="742950" lvl="1" indent="-285750">
              <a:buFont typeface="Arial" panose="020B0604020202020204" pitchFamily="34" charset="0"/>
              <a:buChar char="•"/>
            </a:pPr>
            <a:r>
              <a:rPr lang="en-US" dirty="0"/>
              <a:t>State role/contribution</a:t>
            </a:r>
          </a:p>
          <a:p>
            <a:pPr marL="285750" indent="-285750">
              <a:buFont typeface="Arial" panose="020B0604020202020204" pitchFamily="34" charset="0"/>
              <a:buChar char="•"/>
            </a:pPr>
            <a:r>
              <a:rPr lang="en-US" dirty="0"/>
              <a:t>Funding breakdown: This should make sense. If not explain.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7609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Research Funding: </a:t>
            </a:r>
            <a:r>
              <a:rPr lang="en-US" sz="3200" dirty="0"/>
              <a:t>The Call </a:t>
            </a:r>
          </a:p>
        </p:txBody>
      </p:sp>
      <p:sp>
        <p:nvSpPr>
          <p:cNvPr id="6" name="TextBox 5"/>
          <p:cNvSpPr txBox="1"/>
          <p:nvPr/>
        </p:nvSpPr>
        <p:spPr>
          <a:xfrm>
            <a:off x="247828" y="1114989"/>
            <a:ext cx="7544925" cy="2862322"/>
          </a:xfrm>
          <a:prstGeom prst="rect">
            <a:avLst/>
          </a:prstGeom>
          <a:noFill/>
        </p:spPr>
        <p:txBody>
          <a:bodyPr wrap="square" rtlCol="0">
            <a:spAutoFit/>
          </a:bodyPr>
          <a:lstStyle/>
          <a:p>
            <a:r>
              <a:rPr lang="en-US" b="1" dirty="0"/>
              <a:t>The Call </a:t>
            </a:r>
            <a:r>
              <a:rPr lang="en-US" dirty="0"/>
              <a:t>(p. 10, Section II.A.5): </a:t>
            </a:r>
            <a:br>
              <a:rPr lang="en-US" dirty="0"/>
            </a:br>
            <a:r>
              <a:rPr lang="en-US" dirty="0"/>
              <a:t>Research and scholarship must be performed at the highest level. In many areas, extramural support is essential for a high quality research program and while it is understood that </a:t>
            </a:r>
            <a:r>
              <a:rPr lang="en-US" dirty="0">
                <a:solidFill>
                  <a:schemeClr val="accent1">
                    <a:lumMod val="75000"/>
                  </a:schemeClr>
                </a:solidFill>
              </a:rPr>
              <a:t>grant activity cannot be the sole criterion for advancement</a:t>
            </a:r>
            <a:r>
              <a:rPr lang="en-US" dirty="0"/>
              <a:t>, </a:t>
            </a:r>
            <a:r>
              <a:rPr lang="en-US" dirty="0">
                <a:solidFill>
                  <a:schemeClr val="accent6"/>
                </a:solidFill>
              </a:rPr>
              <a:t>it may be used as a gauge of sustainability </a:t>
            </a:r>
            <a:r>
              <a:rPr lang="en-US" dirty="0"/>
              <a:t>of the research program as well as </a:t>
            </a:r>
            <a:r>
              <a:rPr lang="en-US" dirty="0">
                <a:solidFill>
                  <a:schemeClr val="accent2">
                    <a:lumMod val="75000"/>
                  </a:schemeClr>
                </a:solidFill>
              </a:rPr>
              <a:t>another measure of peer review</a:t>
            </a:r>
            <a:r>
              <a:rPr lang="en-US" dirty="0"/>
              <a:t>. The </a:t>
            </a:r>
            <a:r>
              <a:rPr lang="en-US" dirty="0">
                <a:solidFill>
                  <a:schemeClr val="accent4">
                    <a:lumMod val="50000"/>
                  </a:schemeClr>
                </a:solidFill>
              </a:rPr>
              <a:t>absence of extramural funding, however, shall not be taken as a negative indicator </a:t>
            </a:r>
            <a:r>
              <a:rPr lang="en-US" dirty="0"/>
              <a:t>of the quality of research. When appropriate, the candidate and department are advised to </a:t>
            </a:r>
            <a:r>
              <a:rPr lang="en-US" u="sng" dirty="0"/>
              <a:t>address the issue of funding in the self-statement and department letter</a:t>
            </a:r>
            <a:r>
              <a:rPr lang="en-US" dirty="0"/>
              <a:t>.</a:t>
            </a:r>
          </a:p>
          <a:p>
            <a:endParaRPr lang="en-US" dirty="0"/>
          </a:p>
        </p:txBody>
      </p:sp>
    </p:spTree>
    <p:extLst>
      <p:ext uri="{BB962C8B-B14F-4D97-AF65-F5344CB8AC3E}">
        <p14:creationId xmlns:p14="http://schemas.microsoft.com/office/powerpoint/2010/main" val="171662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Research Funding: </a:t>
            </a:r>
            <a:r>
              <a:rPr lang="en-US" sz="3200" dirty="0"/>
              <a:t>The Call </a:t>
            </a:r>
          </a:p>
        </p:txBody>
      </p:sp>
      <p:sp>
        <p:nvSpPr>
          <p:cNvPr id="6" name="TextBox 5"/>
          <p:cNvSpPr txBox="1"/>
          <p:nvPr/>
        </p:nvSpPr>
        <p:spPr>
          <a:xfrm>
            <a:off x="247828" y="1039574"/>
            <a:ext cx="7544925" cy="507831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u="sng" dirty="0">
                <a:solidFill>
                  <a:schemeClr val="accent1">
                    <a:lumMod val="75000"/>
                  </a:schemeClr>
                </a:solidFill>
              </a:rPr>
              <a:t>Not the sole criteria</a:t>
            </a:r>
            <a:r>
              <a:rPr lang="en-US" dirty="0">
                <a:solidFill>
                  <a:schemeClr val="accent1">
                    <a:lumMod val="75000"/>
                  </a:schemeClr>
                </a:solidFill>
              </a:rPr>
              <a:t>:</a:t>
            </a:r>
          </a:p>
          <a:p>
            <a:pPr marL="742950" lvl="1" indent="-285750">
              <a:buFont typeface="Arial" panose="020B0604020202020204" pitchFamily="34" charset="0"/>
              <a:buChar char="•"/>
            </a:pPr>
            <a:r>
              <a:rPr lang="en-US" dirty="0"/>
              <a:t>Dollars are Input. Papers and students are examples of Output. </a:t>
            </a:r>
          </a:p>
          <a:p>
            <a:pPr marL="742950" lvl="1" indent="-285750">
              <a:buFont typeface="Arial" panose="020B0604020202020204" pitchFamily="34" charset="0"/>
              <a:buChar char="•"/>
            </a:pPr>
            <a:r>
              <a:rPr lang="en-US" dirty="0"/>
              <a:t>Input without Output is non-productive. </a:t>
            </a:r>
          </a:p>
          <a:p>
            <a:pPr marL="285750" indent="-285750">
              <a:buFont typeface="Arial" panose="020B0604020202020204" pitchFamily="34" charset="0"/>
              <a:buChar char="•"/>
            </a:pPr>
            <a:r>
              <a:rPr lang="en-US" u="sng" dirty="0">
                <a:solidFill>
                  <a:schemeClr val="accent6"/>
                </a:solidFill>
              </a:rPr>
              <a:t>Sustainability</a:t>
            </a:r>
            <a:r>
              <a:rPr lang="en-US" dirty="0">
                <a:solidFill>
                  <a:schemeClr val="accent6"/>
                </a:solidFill>
              </a:rPr>
              <a:t>: </a:t>
            </a:r>
          </a:p>
          <a:p>
            <a:pPr marL="742950" lvl="1" indent="-285750">
              <a:buFont typeface="Arial" panose="020B0604020202020204" pitchFamily="34" charset="0"/>
              <a:buChar char="•"/>
            </a:pPr>
            <a:r>
              <a:rPr lang="en-US" dirty="0"/>
              <a:t>Funding is typically essential in engineering to sustain a high quality research program: </a:t>
            </a:r>
            <a:br>
              <a:rPr lang="en-US" dirty="0"/>
            </a:br>
            <a:r>
              <a:rPr lang="en-US" dirty="0"/>
              <a:t>computers, experiments, students, travel, publications in top venues, ….</a:t>
            </a:r>
          </a:p>
          <a:p>
            <a:pPr marL="742950" lvl="1" indent="-285750">
              <a:buFont typeface="Arial" panose="020B0604020202020204" pitchFamily="34" charset="0"/>
              <a:buChar char="•"/>
            </a:pPr>
            <a:r>
              <a:rPr lang="en-US" dirty="0"/>
              <a:t>For Sustainability, all dollars are green, source is irrelevant</a:t>
            </a:r>
          </a:p>
          <a:p>
            <a:pPr marL="285750" indent="-285750">
              <a:buFont typeface="Arial" panose="020B0604020202020204" pitchFamily="34" charset="0"/>
              <a:buChar char="•"/>
            </a:pPr>
            <a:r>
              <a:rPr lang="en-US" u="sng" dirty="0">
                <a:solidFill>
                  <a:schemeClr val="accent2">
                    <a:lumMod val="75000"/>
                  </a:schemeClr>
                </a:solidFill>
              </a:rPr>
              <a:t>Peer review/recognition</a:t>
            </a:r>
            <a:r>
              <a:rPr lang="en-US" dirty="0">
                <a:solidFill>
                  <a:schemeClr val="accent2">
                    <a:lumMod val="75000"/>
                  </a:schemeClr>
                </a:solidFill>
              </a:rPr>
              <a:t>:</a:t>
            </a:r>
          </a:p>
          <a:p>
            <a:pPr marL="742950" lvl="1" indent="-285750">
              <a:buFont typeface="Arial" panose="020B0604020202020204" pitchFamily="34" charset="0"/>
              <a:buChar char="•"/>
            </a:pPr>
            <a:r>
              <a:rPr lang="en-US" dirty="0"/>
              <a:t>Different sources bestow different levels of recognition depending on review process and level of competition.  </a:t>
            </a:r>
            <a:r>
              <a:rPr lang="en-US" dirty="0">
                <a:sym typeface="Wingdings" panose="05000000000000000000" pitchFamily="2" charset="2"/>
              </a:rPr>
              <a:t> Describe process for those that are appropriate</a:t>
            </a:r>
            <a:r>
              <a:rPr lang="en-US" dirty="0"/>
              <a:t> </a:t>
            </a:r>
          </a:p>
          <a:p>
            <a:pPr marL="285750" indent="-285750">
              <a:buFont typeface="Arial" panose="020B0604020202020204" pitchFamily="34" charset="0"/>
              <a:buChar char="•"/>
            </a:pPr>
            <a:r>
              <a:rPr lang="en-US" u="sng" dirty="0">
                <a:solidFill>
                  <a:schemeClr val="accent4">
                    <a:lumMod val="50000"/>
                  </a:schemeClr>
                </a:solidFill>
              </a:rPr>
              <a:t>Absence is not a negative indicator</a:t>
            </a:r>
            <a:r>
              <a:rPr lang="en-US" dirty="0">
                <a:solidFill>
                  <a:schemeClr val="accent4">
                    <a:lumMod val="50000"/>
                  </a:schemeClr>
                </a:solidFill>
              </a:rPr>
              <a:t>:</a:t>
            </a:r>
          </a:p>
          <a:p>
            <a:pPr marL="742950" lvl="1" indent="-285750">
              <a:buFont typeface="Arial" panose="020B0604020202020204" pitchFamily="34" charset="0"/>
              <a:buChar char="•"/>
            </a:pPr>
            <a:r>
              <a:rPr lang="en-US" dirty="0"/>
              <a:t>Output without Input is not a problem from the AP review perspective, but may not be sustainable if the department, college, or campus changes its resource distribution model.</a:t>
            </a:r>
          </a:p>
        </p:txBody>
      </p:sp>
    </p:spTree>
    <p:extLst>
      <p:ext uri="{BB962C8B-B14F-4D97-AF65-F5344CB8AC3E}">
        <p14:creationId xmlns:p14="http://schemas.microsoft.com/office/powerpoint/2010/main" val="3472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Suggestions: </a:t>
            </a:r>
            <a:r>
              <a:rPr lang="en-US" sz="3200" dirty="0"/>
              <a:t>Teaching</a:t>
            </a:r>
          </a:p>
        </p:txBody>
      </p:sp>
      <p:sp>
        <p:nvSpPr>
          <p:cNvPr id="7" name="TextBox 6"/>
          <p:cNvSpPr txBox="1"/>
          <p:nvPr/>
        </p:nvSpPr>
        <p:spPr>
          <a:xfrm>
            <a:off x="0" y="1176084"/>
            <a:ext cx="4703975" cy="5355312"/>
          </a:xfrm>
          <a:prstGeom prst="rect">
            <a:avLst/>
          </a:prstGeom>
          <a:noFill/>
        </p:spPr>
        <p:txBody>
          <a:bodyPr wrap="square" rtlCol="0">
            <a:spAutoFit/>
          </a:bodyPr>
          <a:lstStyle/>
          <a:p>
            <a:pPr marL="285750" indent="-285750">
              <a:buFont typeface="Arial" panose="020B0604020202020204" pitchFamily="34" charset="0"/>
              <a:buChar char="•"/>
            </a:pPr>
            <a:r>
              <a:rPr lang="en-US" dirty="0"/>
              <a:t>Do:</a:t>
            </a:r>
          </a:p>
          <a:p>
            <a:pPr marL="742950" lvl="1" indent="-285750">
              <a:buFont typeface="Arial" panose="020B0604020202020204" pitchFamily="34" charset="0"/>
              <a:buChar char="•"/>
            </a:pPr>
            <a:r>
              <a:rPr lang="en-US" dirty="0"/>
              <a:t>Include more than one type of evidence</a:t>
            </a:r>
          </a:p>
          <a:p>
            <a:pPr marL="1200150" lvl="2" indent="-285750">
              <a:buFont typeface="Arial" panose="020B0604020202020204" pitchFamily="34" charset="0"/>
              <a:buChar char="•"/>
            </a:pPr>
            <a:r>
              <a:rPr lang="en-US" dirty="0"/>
              <a:t>Explain contributions to teaching that are in addition to classroom teaching, e.g.: </a:t>
            </a:r>
          </a:p>
          <a:p>
            <a:pPr marL="1657350" lvl="3" indent="-285750">
              <a:buFont typeface="Arial" panose="020B0604020202020204" pitchFamily="34" charset="0"/>
              <a:buChar char="•"/>
            </a:pPr>
            <a:r>
              <a:rPr lang="en-US" dirty="0"/>
              <a:t>Course/curriculum development, </a:t>
            </a:r>
          </a:p>
          <a:p>
            <a:pPr marL="1657350" lvl="3" indent="-285750">
              <a:buFont typeface="Arial" panose="020B0604020202020204" pitchFamily="34" charset="0"/>
              <a:buChar char="•"/>
            </a:pPr>
            <a:r>
              <a:rPr lang="en-US" dirty="0"/>
              <a:t>Mentoring: PhD, MS, UG</a:t>
            </a:r>
          </a:p>
          <a:p>
            <a:pPr marL="742950" lvl="1" indent="-285750">
              <a:buFont typeface="Arial" panose="020B0604020202020204" pitchFamily="34" charset="0"/>
              <a:buChar char="•"/>
            </a:pPr>
            <a:r>
              <a:rPr lang="en-US" dirty="0"/>
              <a:t>Make clear how your teaching meets the BCOE requirements</a:t>
            </a:r>
          </a:p>
          <a:p>
            <a:pPr marL="1200150" lvl="2" indent="-285750">
              <a:buFont typeface="Arial" panose="020B0604020202020204" pitchFamily="34" charset="0"/>
              <a:buChar char="•"/>
            </a:pPr>
            <a:r>
              <a:rPr lang="en-US" dirty="0"/>
              <a:t>If you meet the requirements through a large use of relief and buyouts, then demonstrating excellence may be a challenge</a:t>
            </a:r>
          </a:p>
          <a:p>
            <a:pPr marL="742950" lvl="1" indent="-285750">
              <a:buFont typeface="Arial" panose="020B0604020202020204" pitchFamily="34" charset="0"/>
              <a:buChar char="•"/>
            </a:pPr>
            <a:r>
              <a:rPr lang="en-US" dirty="0"/>
              <a:t>Explain any negatives in teaching </a:t>
            </a:r>
            <a:r>
              <a:rPr lang="en-US" dirty="0" err="1"/>
              <a:t>evals</a:t>
            </a:r>
            <a:endParaRPr lang="en-US" dirty="0"/>
          </a:p>
          <a:p>
            <a:pPr marL="742950" lvl="1" indent="-285750">
              <a:buFont typeface="Arial" panose="020B0604020202020204" pitchFamily="34" charset="0"/>
              <a:buChar char="•"/>
            </a:pPr>
            <a:r>
              <a:rPr lang="en-US" dirty="0"/>
              <a:t>Add comments to pull out highlights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not opt out of </a:t>
            </a:r>
            <a:r>
              <a:rPr lang="en-US" dirty="0" err="1"/>
              <a:t>Ieval</a:t>
            </a:r>
            <a:r>
              <a:rPr lang="en-US" dirty="0"/>
              <a:t> (see next slide)</a:t>
            </a:r>
            <a:br>
              <a:rPr lang="en-US" dirty="0"/>
            </a:br>
            <a:endParaRPr lang="en-US" dirty="0"/>
          </a:p>
        </p:txBody>
      </p:sp>
      <p:sp>
        <p:nvSpPr>
          <p:cNvPr id="8" name="TextBox 7"/>
          <p:cNvSpPr txBox="1"/>
          <p:nvPr/>
        </p:nvSpPr>
        <p:spPr>
          <a:xfrm>
            <a:off x="5164846" y="1044109"/>
            <a:ext cx="3970635" cy="4832092"/>
          </a:xfrm>
          <a:prstGeom prst="rect">
            <a:avLst/>
          </a:prstGeom>
          <a:noFill/>
          <a:ln>
            <a:solidFill>
              <a:schemeClr val="tx1"/>
            </a:solidFill>
          </a:ln>
        </p:spPr>
        <p:txBody>
          <a:bodyPr wrap="square" rtlCol="0">
            <a:spAutoFit/>
          </a:bodyPr>
          <a:lstStyle/>
          <a:p>
            <a:r>
              <a:rPr lang="en-US" sz="1400" dirty="0"/>
              <a:t>APM 210-1.d(1) </a:t>
            </a:r>
            <a:r>
              <a:rPr lang="en-US" sz="1400" b="1" dirty="0"/>
              <a:t>Teaching - </a:t>
            </a:r>
            <a:r>
              <a:rPr lang="en-US" sz="1400" dirty="0"/>
              <a:t>Clearly demonstrated evidence of high quality in teaching is an essential criterion </a:t>
            </a:r>
          </a:p>
          <a:p>
            <a:r>
              <a:rPr lang="en-US" sz="1400" dirty="0"/>
              <a:t>…</a:t>
            </a:r>
          </a:p>
          <a:p>
            <a:r>
              <a:rPr lang="en-US" sz="1400" dirty="0"/>
              <a:t>More than one kind of evidence shall accompany each review file. ... types of evidence of teaching effectiveness are: </a:t>
            </a:r>
          </a:p>
          <a:p>
            <a:pPr marL="342900" indent="-342900">
              <a:buAutoNum type="alphaLcParenBoth"/>
            </a:pPr>
            <a:r>
              <a:rPr lang="en-US" sz="1400" dirty="0"/>
              <a:t>opinions of other faculty members knowledgeable in the candidate’s field, particularly if based on class visitations, ….; </a:t>
            </a:r>
          </a:p>
          <a:p>
            <a:pPr marL="342900" indent="-342900">
              <a:buAutoNum type="alphaLcParenBoth"/>
            </a:pPr>
            <a:r>
              <a:rPr lang="en-US" sz="1400" dirty="0"/>
              <a:t>opinions of students; </a:t>
            </a:r>
          </a:p>
          <a:p>
            <a:pPr marL="342900" indent="-342900">
              <a:buAutoNum type="alphaLcParenBoth"/>
            </a:pPr>
            <a:r>
              <a:rPr lang="en-US" sz="1400" dirty="0"/>
              <a:t>opinions of graduates who have achieved notable professional success since leaving the University; </a:t>
            </a:r>
          </a:p>
          <a:p>
            <a:pPr marL="342900" indent="-342900">
              <a:buAutoNum type="alphaLcParenBoth"/>
            </a:pPr>
            <a:r>
              <a:rPr lang="en-US" sz="1400" dirty="0"/>
              <a:t>number and caliber of students guided in research by the candidate and of those attracted to the campus by the candidate’s repute as a teacher; and </a:t>
            </a:r>
          </a:p>
          <a:p>
            <a:pPr marL="342900" indent="-342900">
              <a:buAutoNum type="alphaLcParenBoth"/>
            </a:pPr>
            <a:r>
              <a:rPr lang="en-US" sz="1400" dirty="0"/>
              <a:t>development of new and effective techniques of instruction, including techniques that meet the needs of students from groups that are underrepresented in the field of instruction. </a:t>
            </a:r>
          </a:p>
        </p:txBody>
      </p:sp>
    </p:spTree>
    <p:extLst>
      <p:ext uri="{BB962C8B-B14F-4D97-AF65-F5344CB8AC3E}">
        <p14:creationId xmlns:p14="http://schemas.microsoft.com/office/powerpoint/2010/main" val="385549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2000" dirty="0">
                <a:solidFill>
                  <a:schemeClr val="accent4"/>
                </a:solidFill>
              </a:rPr>
              <a:t>Criteria for appointment, promotion, and appraisal </a:t>
            </a:r>
            <a:r>
              <a:rPr lang="en-US" sz="2000" dirty="0"/>
              <a:t>(selected text from APM 210-1.2(1))</a:t>
            </a:r>
          </a:p>
        </p:txBody>
      </p:sp>
      <p:sp>
        <p:nvSpPr>
          <p:cNvPr id="8" name="TextBox 7"/>
          <p:cNvSpPr txBox="1"/>
          <p:nvPr/>
        </p:nvSpPr>
        <p:spPr>
          <a:xfrm>
            <a:off x="-813096" y="1188105"/>
            <a:ext cx="11838561" cy="369332"/>
          </a:xfrm>
          <a:prstGeom prst="rect">
            <a:avLst/>
          </a:prstGeom>
          <a:solidFill>
            <a:schemeClr val="accent1">
              <a:lumMod val="75000"/>
            </a:schemeClr>
          </a:solidFill>
        </p:spPr>
        <p:txBody>
          <a:bodyPr wrap="square" rtlCol="0">
            <a:spAutoFit/>
          </a:bodyPr>
          <a:lstStyle/>
          <a:p>
            <a:pPr algn="ctr"/>
            <a:r>
              <a:rPr lang="en-US" sz="1500" dirty="0" err="1">
                <a:solidFill>
                  <a:schemeClr val="bg1"/>
                </a:solidFill>
              </a:rPr>
              <a:t>Ieval</a:t>
            </a:r>
            <a:r>
              <a:rPr lang="en-US" sz="1500" dirty="0">
                <a:solidFill>
                  <a:schemeClr val="bg1"/>
                </a:solidFill>
              </a:rPr>
              <a:t> is designed (and trusted) to provide anonymous and unbiased information for the items in blue</a:t>
            </a:r>
            <a:r>
              <a:rPr lang="en-US" dirty="0">
                <a:solidFill>
                  <a:schemeClr val="bg1"/>
                </a:solidFill>
              </a:rPr>
              <a:t>.</a:t>
            </a:r>
          </a:p>
        </p:txBody>
      </p:sp>
      <p:sp>
        <p:nvSpPr>
          <p:cNvPr id="9" name="TextBox 8"/>
          <p:cNvSpPr txBox="1"/>
          <p:nvPr/>
        </p:nvSpPr>
        <p:spPr>
          <a:xfrm>
            <a:off x="161201" y="1912039"/>
            <a:ext cx="8982799" cy="3754874"/>
          </a:xfrm>
          <a:prstGeom prst="rect">
            <a:avLst/>
          </a:prstGeom>
          <a:noFill/>
        </p:spPr>
        <p:txBody>
          <a:bodyPr wrap="square" rtlCol="0">
            <a:spAutoFit/>
          </a:bodyPr>
          <a:lstStyle/>
          <a:p>
            <a:r>
              <a:rPr lang="en-US" sz="1400" dirty="0"/>
              <a:t>All cases for advancement and promotion normally will include: </a:t>
            </a:r>
          </a:p>
          <a:p>
            <a:pPr marL="342900" indent="-342900">
              <a:buAutoNum type="alphaLcParenBoth"/>
            </a:pPr>
            <a:r>
              <a:rPr lang="en-US" sz="1400" dirty="0">
                <a:solidFill>
                  <a:schemeClr val="accent1">
                    <a:lumMod val="75000"/>
                  </a:schemeClr>
                </a:solidFill>
              </a:rPr>
              <a:t>evaluations and comments solicited from students for most, if not all, courses taught since the candidate’s last review; </a:t>
            </a:r>
          </a:p>
          <a:p>
            <a:pPr marL="342900" indent="-342900">
              <a:buAutoNum type="alphaLcParenBoth"/>
            </a:pPr>
            <a:r>
              <a:rPr lang="en-US" sz="1400" dirty="0"/>
              <a:t>a quarter-by-quarter or semester-by-semester enumeration of the number and types of courses and tutorials taught since the candidate’s last review; </a:t>
            </a:r>
          </a:p>
          <a:p>
            <a:pPr marL="342900" indent="-342900">
              <a:buAutoNum type="alphaLcParenBoth"/>
            </a:pPr>
            <a:r>
              <a:rPr lang="en-US" sz="1400" dirty="0"/>
              <a:t>their level; </a:t>
            </a:r>
          </a:p>
          <a:p>
            <a:pPr marL="342900" indent="-342900">
              <a:buAutoNum type="alphaLcParenBoth"/>
            </a:pPr>
            <a:r>
              <a:rPr lang="en-US" sz="1400" dirty="0">
                <a:solidFill>
                  <a:schemeClr val="accent1">
                    <a:lumMod val="75000"/>
                  </a:schemeClr>
                </a:solidFill>
              </a:rPr>
              <a:t>their enrollments; </a:t>
            </a:r>
          </a:p>
          <a:p>
            <a:pPr marL="342900" indent="-342900">
              <a:buAutoNum type="alphaLcParenBoth"/>
            </a:pPr>
            <a:r>
              <a:rPr lang="en-US" sz="1400" dirty="0">
                <a:solidFill>
                  <a:schemeClr val="accent1">
                    <a:lumMod val="75000"/>
                  </a:schemeClr>
                </a:solidFill>
              </a:rPr>
              <a:t>the percentage of students represented by student course evaluations for each course;</a:t>
            </a:r>
          </a:p>
          <a:p>
            <a:pPr marL="342900" indent="-342900">
              <a:buAutoNum type="alphaLcParenBoth"/>
            </a:pPr>
            <a:r>
              <a:rPr lang="en-US" sz="1400" dirty="0"/>
              <a:t>brief explanations for abnormal course loads; </a:t>
            </a:r>
          </a:p>
          <a:p>
            <a:pPr marL="342900" indent="-342900">
              <a:buAutoNum type="alphaLcParenBoth"/>
            </a:pPr>
            <a:r>
              <a:rPr lang="en-US" sz="1400" dirty="0"/>
              <a:t>identification of any new courses taught or of old courses when there was substantial reorganization of approach or content; </a:t>
            </a:r>
          </a:p>
          <a:p>
            <a:pPr marL="342900" indent="-342900">
              <a:buAutoNum type="alphaLcParenBoth"/>
            </a:pPr>
            <a:r>
              <a:rPr lang="en-US" sz="1400" dirty="0"/>
              <a:t>notice of any awards or formal mentions for distinguished teaching; </a:t>
            </a:r>
          </a:p>
          <a:p>
            <a:pPr marL="342900" indent="-342900">
              <a:buAutoNum type="alphaLcParenBoth"/>
            </a:pPr>
            <a:r>
              <a:rPr lang="en-US" sz="1400" dirty="0"/>
              <a:t>when the faculty member under review wishes, a self- evaluation of his or her teaching; and </a:t>
            </a:r>
          </a:p>
          <a:p>
            <a:pPr marL="342900" indent="-342900">
              <a:buAutoNum type="alphaLcParenBoth"/>
            </a:pPr>
            <a:r>
              <a:rPr lang="en-US" sz="1400" dirty="0"/>
              <a:t>evaluation by other faculty members of teaching effectiveness. </a:t>
            </a:r>
          </a:p>
          <a:p>
            <a:r>
              <a:rPr lang="en-US" sz="1400" dirty="0"/>
              <a:t>When any of the information specified in this paragraph is not provided, the department chair will include an explanation for that omission in the candidate’s dossier. If such information is not included with the letter of recommendation and its absence is not adequately accounted for, …</a:t>
            </a:r>
          </a:p>
        </p:txBody>
      </p:sp>
    </p:spTree>
    <p:extLst>
      <p:ext uri="{BB962C8B-B14F-4D97-AF65-F5344CB8AC3E}">
        <p14:creationId xmlns:p14="http://schemas.microsoft.com/office/powerpoint/2010/main" val="273371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89758"/>
            <a:ext cx="8494519" cy="643745"/>
          </a:xfrm>
        </p:spPr>
        <p:txBody>
          <a:bodyPr/>
          <a:lstStyle/>
          <a:p>
            <a:r>
              <a:rPr lang="en-US" sz="3200" dirty="0">
                <a:solidFill>
                  <a:schemeClr val="accent4"/>
                </a:solidFill>
              </a:rPr>
              <a:t>Suggestions: </a:t>
            </a:r>
            <a:r>
              <a:rPr lang="en-US" sz="3200" dirty="0"/>
              <a:t>Service </a:t>
            </a:r>
          </a:p>
        </p:txBody>
      </p:sp>
      <p:sp>
        <p:nvSpPr>
          <p:cNvPr id="6" name="TextBox 5"/>
          <p:cNvSpPr txBox="1"/>
          <p:nvPr/>
        </p:nvSpPr>
        <p:spPr>
          <a:xfrm>
            <a:off x="0" y="1226785"/>
            <a:ext cx="9239053" cy="553998"/>
          </a:xfrm>
          <a:prstGeom prst="rect">
            <a:avLst/>
          </a:prstGeom>
          <a:solidFill>
            <a:schemeClr val="accent1">
              <a:lumMod val="75000"/>
            </a:schemeClr>
          </a:solidFill>
        </p:spPr>
        <p:txBody>
          <a:bodyPr wrap="square" rtlCol="0">
            <a:spAutoFit/>
          </a:bodyPr>
          <a:lstStyle/>
          <a:p>
            <a:r>
              <a:rPr lang="en-US" sz="1500" dirty="0">
                <a:solidFill>
                  <a:schemeClr val="bg1"/>
                </a:solidFill>
              </a:rPr>
              <a:t>High quality academic and professional service is required from all faculty. Quantity of service and leadership is expected to increase as faculty rise through the ranks and steps.</a:t>
            </a:r>
          </a:p>
        </p:txBody>
      </p:sp>
      <p:sp>
        <p:nvSpPr>
          <p:cNvPr id="7" name="TextBox 6"/>
          <p:cNvSpPr txBox="1"/>
          <p:nvPr/>
        </p:nvSpPr>
        <p:spPr>
          <a:xfrm>
            <a:off x="0" y="1780783"/>
            <a:ext cx="8148242" cy="4524315"/>
          </a:xfrm>
          <a:prstGeom prst="rect">
            <a:avLst/>
          </a:prstGeom>
          <a:noFill/>
        </p:spPr>
        <p:txBody>
          <a:bodyPr wrap="square" rtlCol="0">
            <a:spAutoFit/>
          </a:bodyPr>
          <a:lstStyle/>
          <a:p>
            <a:r>
              <a:rPr lang="en-US" u="sng" dirty="0"/>
              <a:t>In the File:</a:t>
            </a:r>
          </a:p>
          <a:p>
            <a:pPr marL="285750" indent="-285750">
              <a:buFont typeface="Arial" panose="020B0604020202020204" pitchFamily="34" charset="0"/>
              <a:buChar char="•"/>
            </a:pPr>
            <a:r>
              <a:rPr lang="en-US" dirty="0"/>
              <a:t>Comments should help the outside evaluator identify and understand major items</a:t>
            </a:r>
          </a:p>
          <a:p>
            <a:pPr marL="742950" lvl="1" indent="-285750">
              <a:buFont typeface="Arial" panose="020B0604020202020204" pitchFamily="34" charset="0"/>
              <a:buChar char="•"/>
            </a:pPr>
            <a:r>
              <a:rPr lang="en-US" dirty="0"/>
              <a:t>State time commitment or workload</a:t>
            </a:r>
          </a:p>
          <a:p>
            <a:pPr marL="742950" lvl="1" indent="-285750">
              <a:buFont typeface="Arial" panose="020B0604020202020204" pitchFamily="34" charset="0"/>
              <a:buChar char="•"/>
            </a:pPr>
            <a:r>
              <a:rPr lang="en-US" dirty="0"/>
              <a:t>Describe major activities </a:t>
            </a:r>
          </a:p>
          <a:p>
            <a:pPr marL="742950" lvl="1" indent="-285750">
              <a:buFont typeface="Arial" panose="020B0604020202020204" pitchFamily="34" charset="0"/>
              <a:buChar char="•"/>
            </a:pPr>
            <a:r>
              <a:rPr lang="en-US" dirty="0"/>
              <a:t>Outcomes</a:t>
            </a:r>
          </a:p>
          <a:p>
            <a:pPr marL="285750" indent="-285750">
              <a:buFont typeface="Arial" panose="020B0604020202020204" pitchFamily="34" charset="0"/>
              <a:buChar char="•"/>
            </a:pPr>
            <a:r>
              <a:rPr lang="en-US" dirty="0"/>
              <a:t>Comments are not needed for all items, just main items (high workload or time commitment)</a:t>
            </a:r>
          </a:p>
          <a:p>
            <a:endParaRPr lang="en-US" dirty="0"/>
          </a:p>
          <a:p>
            <a:r>
              <a:rPr lang="en-US" u="sng" dirty="0"/>
              <a:t>In the Faculty Discussion and Department Letter:</a:t>
            </a:r>
          </a:p>
          <a:p>
            <a:pPr marL="285750" indent="-285750">
              <a:buFont typeface="Arial" panose="020B0604020202020204" pitchFamily="34" charset="0"/>
              <a:buChar char="•"/>
            </a:pPr>
            <a:r>
              <a:rPr lang="en-US" dirty="0"/>
              <a:t>Carefully select adjectives ensuring that they are appropriate. Department credibility.</a:t>
            </a:r>
          </a:p>
          <a:p>
            <a:pPr marL="285750" indent="-285750">
              <a:buFont typeface="Arial" panose="020B0604020202020204" pitchFamily="34" charset="0"/>
              <a:buChar char="•"/>
            </a:pPr>
            <a:r>
              <a:rPr lang="en-US" dirty="0"/>
              <a:t>Support adjectives</a:t>
            </a:r>
          </a:p>
          <a:p>
            <a:pPr marL="742950" lvl="1" indent="-285750">
              <a:buFont typeface="Arial" panose="020B0604020202020204" pitchFamily="34" charset="0"/>
              <a:buChar char="•"/>
            </a:pPr>
            <a:r>
              <a:rPr lang="en-US" dirty="0"/>
              <a:t>“Service is excellent” is a weak statement unless supported with facts</a:t>
            </a:r>
          </a:p>
          <a:p>
            <a:pPr marL="742950" lvl="1" indent="-285750">
              <a:buFont typeface="Arial" panose="020B0604020202020204" pitchFamily="34" charset="0"/>
              <a:buChar char="•"/>
            </a:pPr>
            <a:r>
              <a:rPr lang="en-US" dirty="0"/>
              <a:t>Provide evidence appropriate to the Rank/Step in the form of</a:t>
            </a:r>
          </a:p>
          <a:p>
            <a:pPr marL="1200150" lvl="2" indent="-285750">
              <a:buFont typeface="Arial" panose="020B0604020202020204" pitchFamily="34" charset="0"/>
              <a:buChar char="•"/>
            </a:pPr>
            <a:r>
              <a:rPr lang="en-US" dirty="0"/>
              <a:t>Time commitment or workload</a:t>
            </a:r>
          </a:p>
          <a:p>
            <a:pPr marL="1200150" lvl="2" indent="-285750">
              <a:buFont typeface="Arial" panose="020B0604020202020204" pitchFamily="34" charset="0"/>
              <a:buChar char="•"/>
            </a:pPr>
            <a:r>
              <a:rPr lang="en-US" dirty="0"/>
              <a:t>Outcomes of the service</a:t>
            </a:r>
          </a:p>
        </p:txBody>
      </p:sp>
    </p:spTree>
    <p:extLst>
      <p:ext uri="{BB962C8B-B14F-4D97-AF65-F5344CB8AC3E}">
        <p14:creationId xmlns:p14="http://schemas.microsoft.com/office/powerpoint/2010/main" val="173324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45132</TotalTime>
  <Words>1284</Words>
  <Application>Microsoft Office PowerPoint</Application>
  <PresentationFormat>On-screen Show (4:3)</PresentationFormat>
  <Paragraphs>160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Adobe Fan Heiti Std B</vt:lpstr>
      <vt:lpstr>Arial</vt:lpstr>
      <vt:lpstr>Calibri</vt:lpstr>
      <vt:lpstr>Calibri Light</vt:lpstr>
      <vt:lpstr>Perpetua Titling MT</vt:lpstr>
      <vt:lpstr>Trajan Pro 3</vt:lpstr>
      <vt:lpstr>Wingdings</vt:lpstr>
      <vt:lpstr>2_Office Theme</vt:lpstr>
      <vt:lpstr>PowerPoint Presentation</vt:lpstr>
      <vt:lpstr>UCR AP Process: BCOE Faculty </vt:lpstr>
      <vt:lpstr>PowerPoint Presentation</vt:lpstr>
      <vt:lpstr>Suggestions: Research </vt:lpstr>
      <vt:lpstr>Research Funding: The Call </vt:lpstr>
      <vt:lpstr>Research Funding: The Call </vt:lpstr>
      <vt:lpstr>Suggestions: Teaching</vt:lpstr>
      <vt:lpstr>Criteria for appointment, promotion, and appraisal (selected text from APM 210-1.2(1))</vt:lpstr>
      <vt:lpstr>Suggestions: Service </vt:lpstr>
      <vt:lpstr>Suggestions:  Self-statements </vt:lpstr>
      <vt:lpstr>Discussion</vt:lpstr>
      <vt:lpstr>Support Slides</vt:lpstr>
      <vt:lpstr>Normal Uc Merit and Promotions Actions</vt:lpstr>
    </vt:vector>
  </TitlesOfParts>
  <Company>COE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Meluski</dc:creator>
  <cp:lastModifiedBy>Joseph Bradfield</cp:lastModifiedBy>
  <cp:revision>571</cp:revision>
  <cp:lastPrinted>2016-11-10T22:59:23Z</cp:lastPrinted>
  <dcterms:created xsi:type="dcterms:W3CDTF">2016-04-25T16:40:06Z</dcterms:created>
  <dcterms:modified xsi:type="dcterms:W3CDTF">2019-09-10T18:34:54Z</dcterms:modified>
</cp:coreProperties>
</file>