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3" r:id="rId4"/>
    <p:sldId id="262" r:id="rId5"/>
    <p:sldId id="267" r:id="rId6"/>
    <p:sldId id="258" r:id="rId7"/>
    <p:sldId id="268" r:id="rId8"/>
    <p:sldId id="261" r:id="rId9"/>
    <p:sldId id="259" r:id="rId10"/>
    <p:sldId id="265" r:id="rId11"/>
    <p:sldId id="266" r:id="rId12"/>
    <p:sldId id="257"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4" autoAdjust="0"/>
    <p:restoredTop sz="94660"/>
  </p:normalViewPr>
  <p:slideViewPr>
    <p:cSldViewPr snapToGrid="0">
      <p:cViewPr varScale="1">
        <p:scale>
          <a:sx n="105" d="100"/>
          <a:sy n="105" d="100"/>
        </p:scale>
        <p:origin x="132" y="13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72CC92-75D0-4A7A-8815-7DF24845E3B6}" type="datetimeFigureOut">
              <a:rPr lang="en-US" smtClean="0"/>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0688AE-2798-4CB5-8FA0-9667935CCF5F}" type="slidenum">
              <a:rPr lang="en-US" smtClean="0"/>
              <a:t>‹#›</a:t>
            </a:fld>
            <a:endParaRPr lang="en-US"/>
          </a:p>
        </p:txBody>
      </p:sp>
    </p:spTree>
    <p:extLst>
      <p:ext uri="{BB962C8B-B14F-4D97-AF65-F5344CB8AC3E}">
        <p14:creationId xmlns:p14="http://schemas.microsoft.com/office/powerpoint/2010/main" val="3712965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72CC92-75D0-4A7A-8815-7DF24845E3B6}" type="datetimeFigureOut">
              <a:rPr lang="en-US" smtClean="0"/>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0688AE-2798-4CB5-8FA0-9667935CCF5F}" type="slidenum">
              <a:rPr lang="en-US" smtClean="0"/>
              <a:t>‹#›</a:t>
            </a:fld>
            <a:endParaRPr lang="en-US"/>
          </a:p>
        </p:txBody>
      </p:sp>
    </p:spTree>
    <p:extLst>
      <p:ext uri="{BB962C8B-B14F-4D97-AF65-F5344CB8AC3E}">
        <p14:creationId xmlns:p14="http://schemas.microsoft.com/office/powerpoint/2010/main" val="3963804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72CC92-75D0-4A7A-8815-7DF24845E3B6}" type="datetimeFigureOut">
              <a:rPr lang="en-US" smtClean="0"/>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0688AE-2798-4CB5-8FA0-9667935CCF5F}" type="slidenum">
              <a:rPr lang="en-US" smtClean="0"/>
              <a:t>‹#›</a:t>
            </a:fld>
            <a:endParaRPr lang="en-US"/>
          </a:p>
        </p:txBody>
      </p:sp>
    </p:spTree>
    <p:extLst>
      <p:ext uri="{BB962C8B-B14F-4D97-AF65-F5344CB8AC3E}">
        <p14:creationId xmlns:p14="http://schemas.microsoft.com/office/powerpoint/2010/main" val="2495223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72CC92-75D0-4A7A-8815-7DF24845E3B6}" type="datetimeFigureOut">
              <a:rPr lang="en-US" smtClean="0"/>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0688AE-2798-4CB5-8FA0-9667935CCF5F}" type="slidenum">
              <a:rPr lang="en-US" smtClean="0"/>
              <a:t>‹#›</a:t>
            </a:fld>
            <a:endParaRPr lang="en-US"/>
          </a:p>
        </p:txBody>
      </p:sp>
    </p:spTree>
    <p:extLst>
      <p:ext uri="{BB962C8B-B14F-4D97-AF65-F5344CB8AC3E}">
        <p14:creationId xmlns:p14="http://schemas.microsoft.com/office/powerpoint/2010/main" val="4021785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72CC92-75D0-4A7A-8815-7DF24845E3B6}" type="datetimeFigureOut">
              <a:rPr lang="en-US" smtClean="0"/>
              <a:t>10/9/2018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0688AE-2798-4CB5-8FA0-9667935CCF5F}" type="slidenum">
              <a:rPr lang="en-US" smtClean="0"/>
              <a:t>‹#›</a:t>
            </a:fld>
            <a:endParaRPr lang="en-US"/>
          </a:p>
        </p:txBody>
      </p:sp>
    </p:spTree>
    <p:extLst>
      <p:ext uri="{BB962C8B-B14F-4D97-AF65-F5344CB8AC3E}">
        <p14:creationId xmlns:p14="http://schemas.microsoft.com/office/powerpoint/2010/main" val="3465819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72CC92-75D0-4A7A-8815-7DF24845E3B6}" type="datetimeFigureOut">
              <a:rPr lang="en-US" smtClean="0"/>
              <a:t>10/9/2018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0688AE-2798-4CB5-8FA0-9667935CCF5F}" type="slidenum">
              <a:rPr lang="en-US" smtClean="0"/>
              <a:t>‹#›</a:t>
            </a:fld>
            <a:endParaRPr lang="en-US"/>
          </a:p>
        </p:txBody>
      </p:sp>
    </p:spTree>
    <p:extLst>
      <p:ext uri="{BB962C8B-B14F-4D97-AF65-F5344CB8AC3E}">
        <p14:creationId xmlns:p14="http://schemas.microsoft.com/office/powerpoint/2010/main" val="95460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72CC92-75D0-4A7A-8815-7DF24845E3B6}" type="datetimeFigureOut">
              <a:rPr lang="en-US" smtClean="0"/>
              <a:t>10/9/2018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0688AE-2798-4CB5-8FA0-9667935CCF5F}" type="slidenum">
              <a:rPr lang="en-US" smtClean="0"/>
              <a:t>‹#›</a:t>
            </a:fld>
            <a:endParaRPr lang="en-US"/>
          </a:p>
        </p:txBody>
      </p:sp>
    </p:spTree>
    <p:extLst>
      <p:ext uri="{BB962C8B-B14F-4D97-AF65-F5344CB8AC3E}">
        <p14:creationId xmlns:p14="http://schemas.microsoft.com/office/powerpoint/2010/main" val="1976766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72CC92-75D0-4A7A-8815-7DF24845E3B6}" type="datetimeFigureOut">
              <a:rPr lang="en-US" smtClean="0"/>
              <a:t>10/9/2018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0688AE-2798-4CB5-8FA0-9667935CCF5F}" type="slidenum">
              <a:rPr lang="en-US" smtClean="0"/>
              <a:t>‹#›</a:t>
            </a:fld>
            <a:endParaRPr lang="en-US"/>
          </a:p>
        </p:txBody>
      </p:sp>
    </p:spTree>
    <p:extLst>
      <p:ext uri="{BB962C8B-B14F-4D97-AF65-F5344CB8AC3E}">
        <p14:creationId xmlns:p14="http://schemas.microsoft.com/office/powerpoint/2010/main" val="398499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72CC92-75D0-4A7A-8815-7DF24845E3B6}" type="datetimeFigureOut">
              <a:rPr lang="en-US" smtClean="0"/>
              <a:t>10/9/2018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0688AE-2798-4CB5-8FA0-9667935CCF5F}" type="slidenum">
              <a:rPr lang="en-US" smtClean="0"/>
              <a:t>‹#›</a:t>
            </a:fld>
            <a:endParaRPr lang="en-US"/>
          </a:p>
        </p:txBody>
      </p:sp>
    </p:spTree>
    <p:extLst>
      <p:ext uri="{BB962C8B-B14F-4D97-AF65-F5344CB8AC3E}">
        <p14:creationId xmlns:p14="http://schemas.microsoft.com/office/powerpoint/2010/main" val="279647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72CC92-75D0-4A7A-8815-7DF24845E3B6}" type="datetimeFigureOut">
              <a:rPr lang="en-US" smtClean="0"/>
              <a:t>10/9/2018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0688AE-2798-4CB5-8FA0-9667935CCF5F}" type="slidenum">
              <a:rPr lang="en-US" smtClean="0"/>
              <a:t>‹#›</a:t>
            </a:fld>
            <a:endParaRPr lang="en-US"/>
          </a:p>
        </p:txBody>
      </p:sp>
    </p:spTree>
    <p:extLst>
      <p:ext uri="{BB962C8B-B14F-4D97-AF65-F5344CB8AC3E}">
        <p14:creationId xmlns:p14="http://schemas.microsoft.com/office/powerpoint/2010/main" val="4150028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72CC92-75D0-4A7A-8815-7DF24845E3B6}" type="datetimeFigureOut">
              <a:rPr lang="en-US" smtClean="0"/>
              <a:t>10/9/2018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0688AE-2798-4CB5-8FA0-9667935CCF5F}" type="slidenum">
              <a:rPr lang="en-US" smtClean="0"/>
              <a:t>‹#›</a:t>
            </a:fld>
            <a:endParaRPr lang="en-US"/>
          </a:p>
        </p:txBody>
      </p:sp>
    </p:spTree>
    <p:extLst>
      <p:ext uri="{BB962C8B-B14F-4D97-AF65-F5344CB8AC3E}">
        <p14:creationId xmlns:p14="http://schemas.microsoft.com/office/powerpoint/2010/main" val="3223235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72CC92-75D0-4A7A-8815-7DF24845E3B6}" type="datetimeFigureOut">
              <a:rPr lang="en-US" smtClean="0"/>
              <a:t>10/9/2018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0688AE-2798-4CB5-8FA0-9667935CCF5F}" type="slidenum">
              <a:rPr lang="en-US" smtClean="0"/>
              <a:t>‹#›</a:t>
            </a:fld>
            <a:endParaRPr lang="en-US"/>
          </a:p>
        </p:txBody>
      </p:sp>
    </p:spTree>
    <p:extLst>
      <p:ext uri="{BB962C8B-B14F-4D97-AF65-F5344CB8AC3E}">
        <p14:creationId xmlns:p14="http://schemas.microsoft.com/office/powerpoint/2010/main" val="2089600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5547" y="1062681"/>
            <a:ext cx="10593859" cy="2364904"/>
          </a:xfrm>
        </p:spPr>
        <p:txBody>
          <a:bodyPr>
            <a:normAutofit fontScale="90000"/>
          </a:bodyPr>
          <a:lstStyle/>
          <a:p>
            <a:r>
              <a:rPr lang="en-US" dirty="0" smtClean="0"/>
              <a:t>Observations on the UCR </a:t>
            </a:r>
            <a:r>
              <a:rPr lang="en-US" dirty="0"/>
              <a:t/>
            </a:r>
            <a:br>
              <a:rPr lang="en-US" dirty="0"/>
            </a:br>
            <a:r>
              <a:rPr lang="en-US" dirty="0" smtClean="0"/>
              <a:t>AP Process:</a:t>
            </a:r>
            <a:br>
              <a:rPr lang="en-US" dirty="0" smtClean="0"/>
            </a:br>
            <a:r>
              <a:rPr lang="en-US" dirty="0" smtClean="0"/>
              <a:t>Suggestions </a:t>
            </a:r>
            <a:r>
              <a:rPr lang="en-US" smtClean="0"/>
              <a:t>on </a:t>
            </a:r>
            <a:r>
              <a:rPr lang="en-US" sz="4900" smtClean="0"/>
              <a:t>how </a:t>
            </a:r>
            <a:r>
              <a:rPr lang="en-US" sz="4900" dirty="0" smtClean="0"/>
              <a:t>to help yourself</a:t>
            </a:r>
            <a:endParaRPr lang="en-US" sz="4900" dirty="0"/>
          </a:p>
        </p:txBody>
      </p:sp>
      <p:sp>
        <p:nvSpPr>
          <p:cNvPr id="3" name="Subtitle 2"/>
          <p:cNvSpPr>
            <a:spLocks noGrp="1"/>
          </p:cNvSpPr>
          <p:nvPr>
            <p:ph type="subTitle" idx="1"/>
          </p:nvPr>
        </p:nvSpPr>
        <p:spPr>
          <a:xfrm>
            <a:off x="1573421" y="4788292"/>
            <a:ext cx="9144000" cy="1655762"/>
          </a:xfrm>
        </p:spPr>
        <p:txBody>
          <a:bodyPr/>
          <a:lstStyle/>
          <a:p>
            <a:r>
              <a:rPr lang="en-US" dirty="0" smtClean="0"/>
              <a:t>Jay Farrell</a:t>
            </a:r>
          </a:p>
          <a:p>
            <a:r>
              <a:rPr lang="en-US" dirty="0" smtClean="0"/>
              <a:t>Professor in Electrical and Computer Engineering</a:t>
            </a:r>
          </a:p>
          <a:p>
            <a:r>
              <a:rPr lang="en-US" dirty="0" smtClean="0"/>
              <a:t>Associate Dean Academic Personnel</a:t>
            </a:r>
            <a:endParaRPr lang="en-US" dirty="0"/>
          </a:p>
        </p:txBody>
      </p:sp>
      <p:sp>
        <p:nvSpPr>
          <p:cNvPr id="4" name="TextBox 3"/>
          <p:cNvSpPr txBox="1"/>
          <p:nvPr/>
        </p:nvSpPr>
        <p:spPr>
          <a:xfrm>
            <a:off x="10634133" y="6347556"/>
            <a:ext cx="1355499" cy="369332"/>
          </a:xfrm>
          <a:prstGeom prst="rect">
            <a:avLst/>
          </a:prstGeom>
          <a:noFill/>
        </p:spPr>
        <p:txBody>
          <a:bodyPr wrap="none" rtlCol="0">
            <a:spAutoFit/>
          </a:bodyPr>
          <a:lstStyle/>
          <a:p>
            <a:r>
              <a:rPr lang="en-US" dirty="0" smtClean="0"/>
              <a:t>August 2018</a:t>
            </a:r>
            <a:endParaRPr lang="en-US" dirty="0"/>
          </a:p>
        </p:txBody>
      </p:sp>
    </p:spTree>
    <p:extLst>
      <p:ext uri="{BB962C8B-B14F-4D97-AF65-F5344CB8AC3E}">
        <p14:creationId xmlns:p14="http://schemas.microsoft.com/office/powerpoint/2010/main" val="2791478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Discussion</a:t>
            </a:r>
            <a:endParaRPr lang="en-US" dirty="0"/>
          </a:p>
        </p:txBody>
      </p:sp>
      <p:sp>
        <p:nvSpPr>
          <p:cNvPr id="3" name="TextBox 2"/>
          <p:cNvSpPr txBox="1"/>
          <p:nvPr/>
        </p:nvSpPr>
        <p:spPr>
          <a:xfrm>
            <a:off x="0" y="3492843"/>
            <a:ext cx="12192000" cy="707886"/>
          </a:xfrm>
          <a:prstGeom prst="rect">
            <a:avLst/>
          </a:prstGeom>
          <a:noFill/>
        </p:spPr>
        <p:txBody>
          <a:bodyPr wrap="square" rtlCol="0">
            <a:spAutoFit/>
          </a:bodyPr>
          <a:lstStyle/>
          <a:p>
            <a:pPr algn="ctr"/>
            <a:r>
              <a:rPr lang="en-US" sz="4000" dirty="0" smtClean="0"/>
              <a:t>Thank </a:t>
            </a:r>
            <a:r>
              <a:rPr lang="en-US" sz="4000" dirty="0"/>
              <a:t>you for inviting me.</a:t>
            </a:r>
          </a:p>
        </p:txBody>
      </p:sp>
    </p:spTree>
    <p:extLst>
      <p:ext uri="{BB962C8B-B14F-4D97-AF65-F5344CB8AC3E}">
        <p14:creationId xmlns:p14="http://schemas.microsoft.com/office/powerpoint/2010/main" val="9702330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Support Slides</a:t>
            </a:r>
            <a:endParaRPr lang="en-US" dirty="0"/>
          </a:p>
        </p:txBody>
      </p:sp>
    </p:spTree>
    <p:extLst>
      <p:ext uri="{BB962C8B-B14F-4D97-AF65-F5344CB8AC3E}">
        <p14:creationId xmlns:p14="http://schemas.microsoft.com/office/powerpoint/2010/main" val="31335924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365125"/>
            <a:ext cx="4682068" cy="1184275"/>
          </a:xfrm>
        </p:spPr>
        <p:txBody>
          <a:bodyPr>
            <a:normAutofit fontScale="90000"/>
          </a:bodyPr>
          <a:lstStyle/>
          <a:p>
            <a:r>
              <a:rPr lang="en-US" dirty="0" smtClean="0">
                <a:solidFill>
                  <a:schemeClr val="accent1">
                    <a:lumMod val="75000"/>
                  </a:schemeClr>
                </a:solidFill>
              </a:rPr>
              <a:t>Normal UC Merit and Promotion Actions</a:t>
            </a:r>
            <a:endParaRPr lang="en-US" dirty="0">
              <a:solidFill>
                <a:schemeClr val="accent1">
                  <a:lumMod val="75000"/>
                </a:schemeClr>
              </a:solidFill>
            </a:endParaRPr>
          </a:p>
        </p:txBody>
      </p:sp>
      <p:grpSp>
        <p:nvGrpSpPr>
          <p:cNvPr id="19" name="Group 18"/>
          <p:cNvGrpSpPr/>
          <p:nvPr/>
        </p:nvGrpSpPr>
        <p:grpSpPr>
          <a:xfrm>
            <a:off x="5056717" y="365125"/>
            <a:ext cx="6790723" cy="6221942"/>
            <a:chOff x="5056717" y="365125"/>
            <a:chExt cx="6790723" cy="6221942"/>
          </a:xfrm>
        </p:grpSpPr>
        <p:pic>
          <p:nvPicPr>
            <p:cNvPr id="5" name="Picture 4"/>
            <p:cNvPicPr>
              <a:picLocks noChangeAspect="1"/>
            </p:cNvPicPr>
            <p:nvPr/>
          </p:nvPicPr>
          <p:blipFill>
            <a:blip r:embed="rId2"/>
            <a:stretch>
              <a:fillRect/>
            </a:stretch>
          </p:blipFill>
          <p:spPr>
            <a:xfrm>
              <a:off x="5056717" y="365125"/>
              <a:ext cx="6790723" cy="6221942"/>
            </a:xfrm>
            <a:prstGeom prst="rect">
              <a:avLst/>
            </a:prstGeom>
          </p:spPr>
        </p:pic>
        <p:cxnSp>
          <p:nvCxnSpPr>
            <p:cNvPr id="9" name="Straight Arrow Connector 8"/>
            <p:cNvCxnSpPr/>
            <p:nvPr/>
          </p:nvCxnSpPr>
          <p:spPr>
            <a:xfrm>
              <a:off x="6942667" y="2387600"/>
              <a:ext cx="804333" cy="31326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942661" y="2683939"/>
              <a:ext cx="804333" cy="31326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6942661" y="3014133"/>
              <a:ext cx="804333" cy="31326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9205370" y="3327400"/>
              <a:ext cx="804333" cy="31326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9205364" y="3623739"/>
              <a:ext cx="804333" cy="31326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9205364" y="3953933"/>
              <a:ext cx="804333" cy="313267"/>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20" name="TextBox 19"/>
          <p:cNvSpPr txBox="1"/>
          <p:nvPr/>
        </p:nvSpPr>
        <p:spPr>
          <a:xfrm>
            <a:off x="330200" y="1597213"/>
            <a:ext cx="4648200" cy="2585323"/>
          </a:xfrm>
          <a:prstGeom prst="rect">
            <a:avLst/>
          </a:prstGeom>
          <a:noFill/>
        </p:spPr>
        <p:txBody>
          <a:bodyPr wrap="square" rtlCol="0">
            <a:spAutoFit/>
          </a:bodyPr>
          <a:lstStyle/>
          <a:p>
            <a:r>
              <a:rPr lang="en-US" b="1" u="sng" dirty="0" smtClean="0"/>
              <a:t>Definitions:</a:t>
            </a:r>
          </a:p>
          <a:p>
            <a:pPr marL="285750" indent="-285750">
              <a:buFont typeface="Arial" panose="020B0604020202020204" pitchFamily="34" charset="0"/>
              <a:buChar char="•"/>
            </a:pPr>
            <a:r>
              <a:rPr lang="en-US" b="1" dirty="0" smtClean="0"/>
              <a:t>Acceleration:</a:t>
            </a:r>
            <a:r>
              <a:rPr lang="en-US" dirty="0" smtClean="0"/>
              <a:t> Progression to the next Rank or Step before the normative time</a:t>
            </a:r>
            <a:endParaRPr lang="en-US" b="1" dirty="0" smtClean="0"/>
          </a:p>
          <a:p>
            <a:pPr marL="285750" indent="-285750">
              <a:buFont typeface="Arial" panose="020B0604020202020204" pitchFamily="34" charset="0"/>
              <a:buChar char="•"/>
            </a:pPr>
            <a:r>
              <a:rPr lang="en-US" b="1" dirty="0" smtClean="0"/>
              <a:t>Action</a:t>
            </a:r>
            <a:r>
              <a:rPr lang="en-US" dirty="0" smtClean="0"/>
              <a:t>: either a merit or promotion.</a:t>
            </a:r>
            <a:endParaRPr lang="en-US" b="1" dirty="0" smtClean="0"/>
          </a:p>
          <a:p>
            <a:pPr marL="285750" indent="-285750">
              <a:buFont typeface="Arial" panose="020B0604020202020204" pitchFamily="34" charset="0"/>
              <a:buChar char="•"/>
            </a:pPr>
            <a:r>
              <a:rPr lang="en-US" b="1" dirty="0" smtClean="0"/>
              <a:t>Normal merit advance</a:t>
            </a:r>
            <a:r>
              <a:rPr lang="en-US" dirty="0" smtClean="0"/>
              <a:t>: Progression to the next Step in the same rank at the normative time</a:t>
            </a:r>
          </a:p>
          <a:p>
            <a:pPr marL="285750" indent="-285750">
              <a:buFont typeface="Arial" panose="020B0604020202020204" pitchFamily="34" charset="0"/>
              <a:buChar char="•"/>
            </a:pPr>
            <a:r>
              <a:rPr lang="en-US" b="1" dirty="0" smtClean="0"/>
              <a:t>Promotion</a:t>
            </a:r>
            <a:r>
              <a:rPr lang="en-US" dirty="0" smtClean="0"/>
              <a:t>: Progression to the next Rank</a:t>
            </a:r>
          </a:p>
          <a:p>
            <a:pPr marL="285750" indent="-285750">
              <a:buFont typeface="Arial" panose="020B0604020202020204" pitchFamily="34" charset="0"/>
              <a:buChar char="•"/>
            </a:pPr>
            <a:r>
              <a:rPr lang="en-US" b="1" dirty="0" smtClean="0"/>
              <a:t>Rank</a:t>
            </a:r>
            <a:r>
              <a:rPr lang="en-US" dirty="0" smtClean="0"/>
              <a:t>: Assistant, Associate, Full</a:t>
            </a:r>
          </a:p>
        </p:txBody>
      </p:sp>
      <p:sp>
        <p:nvSpPr>
          <p:cNvPr id="21" name="TextBox 20"/>
          <p:cNvSpPr txBox="1"/>
          <p:nvPr/>
        </p:nvSpPr>
        <p:spPr>
          <a:xfrm>
            <a:off x="330200" y="4267191"/>
            <a:ext cx="9144000" cy="2308324"/>
          </a:xfrm>
          <a:prstGeom prst="rect">
            <a:avLst/>
          </a:prstGeom>
          <a:noFill/>
        </p:spPr>
        <p:txBody>
          <a:bodyPr wrap="square" rtlCol="0">
            <a:spAutoFit/>
          </a:bodyPr>
          <a:lstStyle/>
          <a:p>
            <a:r>
              <a:rPr lang="en-US" b="1" u="sng" dirty="0" smtClean="0"/>
              <a:t>Notes:</a:t>
            </a:r>
          </a:p>
          <a:p>
            <a:pPr marL="285750" indent="-285750">
              <a:buFont typeface="Arial" panose="020B0604020202020204" pitchFamily="34" charset="0"/>
              <a:buChar char="•"/>
            </a:pPr>
            <a:r>
              <a:rPr lang="en-US" dirty="0" smtClean="0"/>
              <a:t>Actions that require extramural letters include: appointments, promotion to Associate Professor, promotion to full professor, advancement to Professor Step VI, and advancement to Professor Above Scale (AS). These are indicated in the figure by an action that crosses a wide black line.</a:t>
            </a:r>
          </a:p>
          <a:p>
            <a:pPr marL="285750" indent="-285750">
              <a:buFont typeface="Arial" panose="020B0604020202020204" pitchFamily="34" charset="0"/>
              <a:buChar char="•"/>
            </a:pPr>
            <a:r>
              <a:rPr lang="en-US" dirty="0" smtClean="0"/>
              <a:t>Parallel steps (e.g., Asst. V and </a:t>
            </a:r>
            <a:r>
              <a:rPr lang="en-US" dirty="0" err="1" smtClean="0"/>
              <a:t>Assc</a:t>
            </a:r>
            <a:r>
              <a:rPr lang="en-US" dirty="0" smtClean="0"/>
              <a:t>. I) have similar salaries. A faculty can choose to advance to either of the parallel steps from the step that precedes it. For example, a faculty at </a:t>
            </a:r>
            <a:r>
              <a:rPr lang="en-US" dirty="0" err="1" smtClean="0"/>
              <a:t>Assc</a:t>
            </a:r>
            <a:r>
              <a:rPr lang="en-US" dirty="0" smtClean="0"/>
              <a:t>. III might apply for advancement to </a:t>
            </a:r>
            <a:r>
              <a:rPr lang="en-US" dirty="0" err="1" smtClean="0"/>
              <a:t>Assc</a:t>
            </a:r>
            <a:r>
              <a:rPr lang="en-US" dirty="0" smtClean="0"/>
              <a:t>. IV or promotion to Prof. I.</a:t>
            </a:r>
            <a:endParaRPr lang="en-US" dirty="0"/>
          </a:p>
        </p:txBody>
      </p:sp>
    </p:spTree>
    <p:extLst>
      <p:ext uri="{BB962C8B-B14F-4D97-AF65-F5344CB8AC3E}">
        <p14:creationId xmlns:p14="http://schemas.microsoft.com/office/powerpoint/2010/main" val="3352090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54"/>
            <a:ext cx="10515600" cy="1051786"/>
          </a:xfrm>
        </p:spPr>
        <p:txBody>
          <a:bodyPr/>
          <a:lstStyle/>
          <a:p>
            <a:r>
              <a:rPr lang="en-US" dirty="0" smtClean="0">
                <a:solidFill>
                  <a:schemeClr val="accent1">
                    <a:lumMod val="75000"/>
                  </a:schemeClr>
                </a:solidFill>
              </a:rPr>
              <a:t>UCR AP Process: BCOE Faculty</a:t>
            </a:r>
            <a:endParaRPr lang="en-US" dirty="0">
              <a:solidFill>
                <a:schemeClr val="accent1">
                  <a:lumMod val="75000"/>
                </a:schemeClr>
              </a:solidFill>
            </a:endParaRPr>
          </a:p>
        </p:txBody>
      </p:sp>
      <p:sp>
        <p:nvSpPr>
          <p:cNvPr id="3" name="TextBox 2"/>
          <p:cNvSpPr txBox="1"/>
          <p:nvPr/>
        </p:nvSpPr>
        <p:spPr>
          <a:xfrm>
            <a:off x="838200" y="947345"/>
            <a:ext cx="11216147" cy="4893647"/>
          </a:xfrm>
          <a:prstGeom prst="rect">
            <a:avLst/>
          </a:prstGeom>
          <a:noFill/>
        </p:spPr>
        <p:txBody>
          <a:bodyPr wrap="none" rtlCol="0">
            <a:spAutoFit/>
          </a:bodyPr>
          <a:lstStyle/>
          <a:p>
            <a:pPr marL="342900" indent="-342900">
              <a:buFont typeface="+mj-lt"/>
              <a:buAutoNum type="arabicPeriod"/>
            </a:pPr>
            <a:r>
              <a:rPr lang="en-US" sz="2400" dirty="0" smtClean="0"/>
              <a:t>Faculty prepares file (working with BCOE CPSU staff for clarity and consistency of info)</a:t>
            </a:r>
          </a:p>
          <a:p>
            <a:pPr marL="342900" indent="-342900">
              <a:buFont typeface="+mj-lt"/>
              <a:buAutoNum type="arabicPeriod"/>
            </a:pPr>
            <a:r>
              <a:rPr lang="en-US" sz="2400" dirty="0" smtClean="0"/>
              <a:t>Departmental file review - May include:</a:t>
            </a:r>
          </a:p>
          <a:p>
            <a:pPr marL="914400" lvl="1" indent="-457200">
              <a:buFont typeface="+mj-lt"/>
              <a:buAutoNum type="alphaLcPeriod"/>
            </a:pPr>
            <a:r>
              <a:rPr lang="en-US" sz="2400" dirty="0" smtClean="0"/>
              <a:t>MSE Review</a:t>
            </a:r>
          </a:p>
          <a:p>
            <a:pPr marL="914400" lvl="1" indent="-457200">
              <a:buFont typeface="+mj-lt"/>
              <a:buAutoNum type="alphaLcPeriod"/>
            </a:pPr>
            <a:r>
              <a:rPr lang="en-US" sz="2400" dirty="0" smtClean="0"/>
              <a:t>Ad-hoc</a:t>
            </a:r>
          </a:p>
          <a:p>
            <a:pPr marL="914400" lvl="1" indent="-457200">
              <a:buFont typeface="+mj-lt"/>
              <a:buAutoNum type="alphaLcPeriod"/>
            </a:pPr>
            <a:r>
              <a:rPr lang="en-US" sz="2400" dirty="0" smtClean="0"/>
              <a:t>Department Meeting</a:t>
            </a:r>
          </a:p>
          <a:p>
            <a:pPr marL="914400" lvl="1" indent="-457200">
              <a:buFont typeface="+mj-lt"/>
              <a:buAutoNum type="alphaLcPeriod"/>
            </a:pPr>
            <a:r>
              <a:rPr lang="en-US" sz="2400" dirty="0" smtClean="0"/>
              <a:t>Department Letter: Iteration between Chair, ad-hoc, faculty (and CPSU)</a:t>
            </a:r>
          </a:p>
          <a:p>
            <a:pPr marL="342900" indent="-342900">
              <a:buFont typeface="+mj-lt"/>
              <a:buAutoNum type="arabicPeriod"/>
            </a:pPr>
            <a:r>
              <a:rPr lang="en-US" sz="2400" dirty="0" smtClean="0"/>
              <a:t>College file review:</a:t>
            </a:r>
          </a:p>
          <a:p>
            <a:pPr marL="914400" lvl="1" indent="-457200">
              <a:buFont typeface="+mj-lt"/>
              <a:buAutoNum type="alphaLcPeriod"/>
            </a:pPr>
            <a:r>
              <a:rPr lang="en-US" sz="2400" dirty="0" smtClean="0"/>
              <a:t>Dean and AD-AP read, review, and discuss file</a:t>
            </a:r>
          </a:p>
          <a:p>
            <a:pPr marL="914400" lvl="1" indent="-457200">
              <a:buFont typeface="+mj-lt"/>
              <a:buAutoNum type="alphaLcPeriod"/>
            </a:pPr>
            <a:r>
              <a:rPr lang="en-US" sz="2400" dirty="0" smtClean="0"/>
              <a:t>Dean decides on recommendation and content of letter</a:t>
            </a:r>
          </a:p>
          <a:p>
            <a:pPr marL="914400" lvl="1" indent="-457200">
              <a:buFont typeface="+mj-lt"/>
              <a:buAutoNum type="alphaLcPeriod"/>
            </a:pPr>
            <a:r>
              <a:rPr lang="en-US" sz="2400" dirty="0" smtClean="0"/>
              <a:t>AD-AP drafts letter and iterates with Dean (and CPSU). Dean finalizes.</a:t>
            </a:r>
          </a:p>
          <a:p>
            <a:pPr marL="342900" indent="-342900">
              <a:buFont typeface="+mj-lt"/>
              <a:buAutoNum type="arabicPeriod"/>
            </a:pPr>
            <a:r>
              <a:rPr lang="en-US" sz="2400" dirty="0" smtClean="0"/>
              <a:t>CAP Review</a:t>
            </a:r>
          </a:p>
          <a:p>
            <a:pPr marL="342900" indent="-342900">
              <a:buFont typeface="+mj-lt"/>
              <a:buAutoNum type="arabicPeriod"/>
            </a:pPr>
            <a:r>
              <a:rPr lang="en-US" sz="2400" dirty="0" smtClean="0"/>
              <a:t>VC-AP Review</a:t>
            </a:r>
          </a:p>
          <a:p>
            <a:pPr marL="342900" indent="-342900">
              <a:buFont typeface="+mj-lt"/>
              <a:buAutoNum type="arabicPeriod"/>
            </a:pPr>
            <a:r>
              <a:rPr lang="en-US" sz="2400" dirty="0" smtClean="0"/>
              <a:t>EVCP Review and Decision</a:t>
            </a:r>
            <a:endParaRPr lang="en-US" sz="2400" dirty="0"/>
          </a:p>
        </p:txBody>
      </p:sp>
      <p:sp>
        <p:nvSpPr>
          <p:cNvPr id="4" name="TextBox 3"/>
          <p:cNvSpPr txBox="1"/>
          <p:nvPr/>
        </p:nvSpPr>
        <p:spPr>
          <a:xfrm>
            <a:off x="7210148" y="4728020"/>
            <a:ext cx="4974760" cy="1938992"/>
          </a:xfrm>
          <a:prstGeom prst="rect">
            <a:avLst/>
          </a:prstGeom>
          <a:solidFill>
            <a:schemeClr val="accent1">
              <a:lumMod val="75000"/>
            </a:schemeClr>
          </a:solidFill>
        </p:spPr>
        <p:txBody>
          <a:bodyPr wrap="none" rtlCol="0">
            <a:spAutoFit/>
          </a:bodyPr>
          <a:lstStyle/>
          <a:p>
            <a:r>
              <a:rPr lang="en-US" sz="2400" dirty="0" smtClean="0">
                <a:solidFill>
                  <a:schemeClr val="bg1"/>
                </a:solidFill>
              </a:rPr>
              <a:t>CPSU</a:t>
            </a:r>
          </a:p>
          <a:p>
            <a:pPr marL="800100" lvl="1" indent="-342900">
              <a:buFont typeface="Arial" panose="020B0604020202020204" pitchFamily="34" charset="0"/>
              <a:buChar char="•"/>
            </a:pPr>
            <a:r>
              <a:rPr lang="en-US" sz="2400" dirty="0" smtClean="0">
                <a:solidFill>
                  <a:schemeClr val="bg1"/>
                </a:solidFill>
              </a:rPr>
              <a:t>Cecilia Gonzalez: Director</a:t>
            </a:r>
          </a:p>
          <a:p>
            <a:pPr marL="800100" lvl="1" indent="-342900">
              <a:buFont typeface="Arial" panose="020B0604020202020204" pitchFamily="34" charset="0"/>
              <a:buChar char="•"/>
            </a:pPr>
            <a:r>
              <a:rPr lang="en-US" sz="2400" dirty="0" smtClean="0">
                <a:solidFill>
                  <a:schemeClr val="bg1"/>
                </a:solidFill>
              </a:rPr>
              <a:t>Angelique Butler: CSE, ME</a:t>
            </a:r>
          </a:p>
          <a:p>
            <a:pPr marL="800100" lvl="1" indent="-342900">
              <a:buFont typeface="Arial" panose="020B0604020202020204" pitchFamily="34" charset="0"/>
              <a:buChar char="•"/>
            </a:pPr>
            <a:r>
              <a:rPr lang="en-US" sz="2400" dirty="0" smtClean="0">
                <a:solidFill>
                  <a:schemeClr val="bg1"/>
                </a:solidFill>
              </a:rPr>
              <a:t>Maria Good: BIEN, CECERT, MSE</a:t>
            </a:r>
          </a:p>
          <a:p>
            <a:pPr marL="800100" lvl="1" indent="-342900">
              <a:buFont typeface="Arial" panose="020B0604020202020204" pitchFamily="34" charset="0"/>
              <a:buChar char="•"/>
            </a:pPr>
            <a:r>
              <a:rPr lang="en-US" sz="2400" dirty="0" smtClean="0">
                <a:solidFill>
                  <a:schemeClr val="bg1"/>
                </a:solidFill>
              </a:rPr>
              <a:t>Tiffany Lindsey: CEE, ECE</a:t>
            </a:r>
          </a:p>
        </p:txBody>
      </p:sp>
    </p:spTree>
    <p:extLst>
      <p:ext uri="{BB962C8B-B14F-4D97-AF65-F5344CB8AC3E}">
        <p14:creationId xmlns:p14="http://schemas.microsoft.com/office/powerpoint/2010/main" val="2423959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051786"/>
          </a:xfrm>
        </p:spPr>
        <p:txBody>
          <a:bodyPr/>
          <a:lstStyle/>
          <a:p>
            <a:r>
              <a:rPr lang="en-US" dirty="0" smtClean="0">
                <a:solidFill>
                  <a:schemeClr val="accent1">
                    <a:lumMod val="75000"/>
                  </a:schemeClr>
                </a:solidFill>
              </a:rPr>
              <a:t>BCOE Role of AD-AP</a:t>
            </a:r>
            <a:endParaRPr lang="en-US" dirty="0">
              <a:solidFill>
                <a:schemeClr val="accent1">
                  <a:lumMod val="75000"/>
                </a:schemeClr>
              </a:solidFill>
            </a:endParaRPr>
          </a:p>
        </p:txBody>
      </p:sp>
      <p:sp>
        <p:nvSpPr>
          <p:cNvPr id="3" name="TextBox 2"/>
          <p:cNvSpPr txBox="1"/>
          <p:nvPr/>
        </p:nvSpPr>
        <p:spPr>
          <a:xfrm>
            <a:off x="838200" y="1276865"/>
            <a:ext cx="11205519" cy="4524315"/>
          </a:xfrm>
          <a:prstGeom prst="rect">
            <a:avLst/>
          </a:prstGeom>
          <a:noFill/>
        </p:spPr>
        <p:txBody>
          <a:bodyPr wrap="square" numCol="2" rtlCol="0">
            <a:spAutoFit/>
          </a:bodyPr>
          <a:lstStyle/>
          <a:p>
            <a:pPr marL="342900" indent="-342900">
              <a:buFont typeface="Wingdings" panose="05000000000000000000" pitchFamily="2" charset="2"/>
              <a:buChar char="§"/>
            </a:pPr>
            <a:r>
              <a:rPr lang="en-US" sz="2400" dirty="0" smtClean="0"/>
              <a:t>Oversee &amp; Improve BCOE AP Processes</a:t>
            </a:r>
          </a:p>
          <a:p>
            <a:pPr marL="800100" lvl="1" indent="-342900">
              <a:buFont typeface="Arial" panose="020B0604020202020204" pitchFamily="34" charset="0"/>
              <a:buChar char="•"/>
            </a:pPr>
            <a:r>
              <a:rPr lang="en-US" sz="2400" dirty="0"/>
              <a:t>Conflict Resolution</a:t>
            </a:r>
          </a:p>
          <a:p>
            <a:pPr marL="800100" lvl="1" indent="-342900">
              <a:buFont typeface="Arial" panose="020B0604020202020204" pitchFamily="34" charset="0"/>
              <a:buChar char="•"/>
            </a:pPr>
            <a:r>
              <a:rPr lang="en-US" sz="2400" dirty="0"/>
              <a:t>Faculty Onboarding</a:t>
            </a:r>
          </a:p>
          <a:p>
            <a:pPr marL="800100" lvl="1" indent="-342900">
              <a:buFont typeface="Arial" panose="020B0604020202020204" pitchFamily="34" charset="0"/>
              <a:buChar char="•"/>
            </a:pPr>
            <a:r>
              <a:rPr lang="en-US" sz="2400" dirty="0"/>
              <a:t>Faculty Development</a:t>
            </a:r>
          </a:p>
          <a:p>
            <a:pPr marL="800100" lvl="1" indent="-342900">
              <a:buFont typeface="Arial" panose="020B0604020202020204" pitchFamily="34" charset="0"/>
              <a:buChar char="•"/>
            </a:pPr>
            <a:r>
              <a:rPr lang="en-US" sz="2400" dirty="0"/>
              <a:t>Review</a:t>
            </a:r>
          </a:p>
          <a:p>
            <a:pPr marL="800100" lvl="1" indent="-342900">
              <a:buFont typeface="Arial" panose="020B0604020202020204" pitchFamily="34" charset="0"/>
              <a:buChar char="•"/>
            </a:pPr>
            <a:r>
              <a:rPr lang="en-US" sz="2400" dirty="0" smtClean="0"/>
              <a:t>Search</a:t>
            </a:r>
          </a:p>
          <a:p>
            <a:pPr marL="342900" indent="-342900">
              <a:buFont typeface="Wingdings" panose="05000000000000000000" pitchFamily="2" charset="2"/>
              <a:buChar char="§"/>
            </a:pPr>
            <a:r>
              <a:rPr lang="en-US" sz="2400" dirty="0"/>
              <a:t>Facilitating Faculty Award Nominations </a:t>
            </a:r>
          </a:p>
          <a:p>
            <a:pPr marL="342900" indent="-342900">
              <a:buFont typeface="Wingdings" panose="05000000000000000000" pitchFamily="2" charset="2"/>
              <a:buChar char="§"/>
            </a:pPr>
            <a:endParaRPr lang="en-US" sz="2400" dirty="0" smtClean="0"/>
          </a:p>
          <a:p>
            <a:pPr marL="342900" indent="-342900">
              <a:buFont typeface="Wingdings" panose="05000000000000000000" pitchFamily="2" charset="2"/>
              <a:buChar char="§"/>
            </a:pPr>
            <a:endParaRPr lang="en-US" sz="2400" dirty="0"/>
          </a:p>
          <a:p>
            <a:pPr marL="342900" indent="-342900">
              <a:buFont typeface="Wingdings" panose="05000000000000000000" pitchFamily="2" charset="2"/>
              <a:buChar char="§"/>
            </a:pPr>
            <a:endParaRPr lang="en-US" sz="2400" dirty="0" smtClean="0"/>
          </a:p>
          <a:p>
            <a:pPr marL="342900" indent="-342900">
              <a:buFont typeface="Wingdings" panose="05000000000000000000" pitchFamily="2" charset="2"/>
              <a:buChar char="§"/>
            </a:pPr>
            <a:endParaRPr lang="en-US" sz="2400" dirty="0"/>
          </a:p>
          <a:p>
            <a:pPr marL="342900" indent="-342900">
              <a:buFont typeface="Wingdings" panose="05000000000000000000" pitchFamily="2" charset="2"/>
              <a:buChar char="§"/>
            </a:pPr>
            <a:endParaRPr lang="en-US" sz="2400" dirty="0" smtClean="0"/>
          </a:p>
          <a:p>
            <a:pPr marL="342900" indent="-342900">
              <a:buFont typeface="Wingdings" panose="05000000000000000000" pitchFamily="2" charset="2"/>
              <a:buChar char="§"/>
            </a:pPr>
            <a:r>
              <a:rPr lang="en-US" sz="2400" dirty="0" smtClean="0"/>
              <a:t>Advise </a:t>
            </a:r>
            <a:r>
              <a:rPr lang="en-US" sz="2400" dirty="0"/>
              <a:t>and assist with AP matters:</a:t>
            </a:r>
          </a:p>
          <a:p>
            <a:pPr marL="800100" lvl="1" indent="-342900">
              <a:buFont typeface="Arial" panose="020B0604020202020204" pitchFamily="34" charset="0"/>
              <a:buChar char="•"/>
            </a:pPr>
            <a:r>
              <a:rPr lang="en-US" sz="2400" dirty="0"/>
              <a:t>Campus: EVCP, VC-AP, CAP</a:t>
            </a:r>
          </a:p>
          <a:p>
            <a:pPr marL="800100" lvl="1" indent="-342900">
              <a:buFont typeface="Arial" panose="020B0604020202020204" pitchFamily="34" charset="0"/>
              <a:buChar char="•"/>
            </a:pPr>
            <a:r>
              <a:rPr lang="en-US" sz="2400" dirty="0"/>
              <a:t>Chairs</a:t>
            </a:r>
          </a:p>
          <a:p>
            <a:pPr marL="800100" lvl="1" indent="-342900">
              <a:buFont typeface="Arial" panose="020B0604020202020204" pitchFamily="34" charset="0"/>
              <a:buChar char="•"/>
            </a:pPr>
            <a:r>
              <a:rPr lang="en-US" sz="2400" dirty="0"/>
              <a:t>CPSU</a:t>
            </a:r>
          </a:p>
          <a:p>
            <a:pPr marL="800100" lvl="1" indent="-342900">
              <a:buFont typeface="Arial" panose="020B0604020202020204" pitchFamily="34" charset="0"/>
              <a:buChar char="•"/>
            </a:pPr>
            <a:r>
              <a:rPr lang="en-US" sz="2400" dirty="0"/>
              <a:t>Departments and Programs</a:t>
            </a:r>
          </a:p>
          <a:p>
            <a:pPr marL="800100" lvl="1" indent="-342900">
              <a:buFont typeface="Arial" panose="020B0604020202020204" pitchFamily="34" charset="0"/>
              <a:buChar char="•"/>
            </a:pPr>
            <a:r>
              <a:rPr lang="en-US" sz="2400" dirty="0" smtClean="0"/>
              <a:t>Dean</a:t>
            </a:r>
          </a:p>
          <a:p>
            <a:pPr marL="342900" indent="-342900">
              <a:buFont typeface="Wingdings" panose="05000000000000000000" pitchFamily="2" charset="2"/>
              <a:buChar char="§"/>
            </a:pPr>
            <a:r>
              <a:rPr lang="en-US" sz="2400" dirty="0" smtClean="0"/>
              <a:t>Other duties as assigned:</a:t>
            </a:r>
          </a:p>
          <a:p>
            <a:pPr marL="800100" lvl="1" indent="-342900">
              <a:buFont typeface="Arial" panose="020B0604020202020204" pitchFamily="34" charset="0"/>
              <a:buChar char="•"/>
            </a:pPr>
            <a:r>
              <a:rPr lang="en-US" sz="2400" dirty="0" smtClean="0"/>
              <a:t>Represent BCOE</a:t>
            </a:r>
          </a:p>
          <a:p>
            <a:pPr marL="800100" lvl="1" indent="-342900">
              <a:buFont typeface="Arial" panose="020B0604020202020204" pitchFamily="34" charset="0"/>
              <a:buChar char="•"/>
            </a:pPr>
            <a:r>
              <a:rPr lang="en-US" sz="2400" dirty="0" smtClean="0"/>
              <a:t>….</a:t>
            </a:r>
            <a:endParaRPr lang="en-US" sz="2400" dirty="0"/>
          </a:p>
        </p:txBody>
      </p:sp>
      <p:sp>
        <p:nvSpPr>
          <p:cNvPr id="4" name="TextBox 3"/>
          <p:cNvSpPr txBox="1"/>
          <p:nvPr/>
        </p:nvSpPr>
        <p:spPr>
          <a:xfrm>
            <a:off x="2433181" y="5456561"/>
            <a:ext cx="7869374" cy="369332"/>
          </a:xfrm>
          <a:prstGeom prst="rect">
            <a:avLst/>
          </a:prstGeom>
          <a:solidFill>
            <a:schemeClr val="accent1">
              <a:lumMod val="75000"/>
            </a:schemeClr>
          </a:solidFill>
        </p:spPr>
        <p:txBody>
          <a:bodyPr wrap="square" rtlCol="0">
            <a:spAutoFit/>
          </a:bodyPr>
          <a:lstStyle/>
          <a:p>
            <a:pPr algn="ctr"/>
            <a:r>
              <a:rPr lang="en-US" dirty="0" smtClean="0">
                <a:solidFill>
                  <a:schemeClr val="bg1"/>
                </a:solidFill>
              </a:rPr>
              <a:t>Suggestions for improving BCOE AP processes are appreciated </a:t>
            </a:r>
            <a:endParaRPr lang="en-US" dirty="0">
              <a:solidFill>
                <a:schemeClr val="bg1"/>
              </a:solidFill>
            </a:endParaRPr>
          </a:p>
        </p:txBody>
      </p:sp>
    </p:spTree>
    <p:extLst>
      <p:ext uri="{BB962C8B-B14F-4D97-AF65-F5344CB8AC3E}">
        <p14:creationId xmlns:p14="http://schemas.microsoft.com/office/powerpoint/2010/main" val="40584542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4059" y="0"/>
            <a:ext cx="10515600" cy="1153297"/>
          </a:xfrm>
        </p:spPr>
        <p:txBody>
          <a:bodyPr/>
          <a:lstStyle/>
          <a:p>
            <a:r>
              <a:rPr lang="en-US" dirty="0" smtClean="0">
                <a:solidFill>
                  <a:schemeClr val="accent1">
                    <a:lumMod val="75000"/>
                  </a:schemeClr>
                </a:solidFill>
              </a:rPr>
              <a:t>Suggestions</a:t>
            </a:r>
            <a:r>
              <a:rPr lang="en-US" dirty="0">
                <a:solidFill>
                  <a:schemeClr val="accent1">
                    <a:lumMod val="75000"/>
                  </a:schemeClr>
                </a:solidFill>
              </a:rPr>
              <a:t>: </a:t>
            </a:r>
            <a:r>
              <a:rPr lang="en-US" dirty="0" smtClean="0">
                <a:solidFill>
                  <a:schemeClr val="accent1">
                    <a:lumMod val="75000"/>
                  </a:schemeClr>
                </a:solidFill>
              </a:rPr>
              <a:t>Research</a:t>
            </a:r>
            <a:endParaRPr lang="en-US" dirty="0">
              <a:solidFill>
                <a:schemeClr val="accent1">
                  <a:lumMod val="75000"/>
                </a:schemeClr>
              </a:solidFill>
            </a:endParaRPr>
          </a:p>
        </p:txBody>
      </p:sp>
      <p:sp>
        <p:nvSpPr>
          <p:cNvPr id="5" name="TextBox 4"/>
          <p:cNvSpPr txBox="1"/>
          <p:nvPr/>
        </p:nvSpPr>
        <p:spPr>
          <a:xfrm>
            <a:off x="873211" y="972066"/>
            <a:ext cx="9555892" cy="4247317"/>
          </a:xfrm>
          <a:prstGeom prst="rect">
            <a:avLst/>
          </a:prstGeom>
          <a:noFill/>
        </p:spPr>
        <p:txBody>
          <a:bodyPr wrap="square" rtlCol="0">
            <a:spAutoFit/>
          </a:bodyPr>
          <a:lstStyle/>
          <a:p>
            <a:r>
              <a:rPr lang="en-US" b="1" dirty="0" smtClean="0"/>
              <a:t>Publications</a:t>
            </a:r>
            <a:r>
              <a:rPr lang="en-US" dirty="0" smtClean="0"/>
              <a:t> - Use the comment field to help yourself by providing context:</a:t>
            </a:r>
          </a:p>
          <a:p>
            <a:pPr marL="285750" indent="-285750">
              <a:buFont typeface="Arial" panose="020B0604020202020204" pitchFamily="34" charset="0"/>
              <a:buChar char="•"/>
            </a:pPr>
            <a:r>
              <a:rPr lang="en-US" dirty="0" smtClean="0"/>
              <a:t>Identify co-authors who are your PhD students or post-docs</a:t>
            </a:r>
          </a:p>
          <a:p>
            <a:pPr marL="285750" indent="-285750">
              <a:buFont typeface="Arial" panose="020B0604020202020204" pitchFamily="34" charset="0"/>
              <a:buChar char="•"/>
            </a:pPr>
            <a:r>
              <a:rPr lang="en-US" dirty="0" smtClean="0"/>
              <a:t>With multiple senior authors, which are the leaders of the research</a:t>
            </a:r>
          </a:p>
          <a:p>
            <a:pPr marL="285750" indent="-285750">
              <a:buFont typeface="Arial" panose="020B0604020202020204" pitchFamily="34" charset="0"/>
              <a:buChar char="•"/>
            </a:pPr>
            <a:r>
              <a:rPr lang="en-US" dirty="0" smtClean="0"/>
              <a:t>State if the results were funded by one of your grants</a:t>
            </a:r>
          </a:p>
          <a:p>
            <a:pPr marL="285750" indent="-285750">
              <a:buFont typeface="Arial" panose="020B0604020202020204" pitchFamily="34" charset="0"/>
              <a:buChar char="•"/>
            </a:pPr>
            <a:r>
              <a:rPr lang="en-US" dirty="0" smtClean="0"/>
              <a:t>Instead of generic statements (i.e., all authors contributed equally) be specific (“i.e., This research required expertise in A and B. Author 1 provided expertise A and I provided expertise B.”</a:t>
            </a:r>
          </a:p>
          <a:p>
            <a:pPr marL="285750" indent="-285750">
              <a:buFont typeface="Arial" panose="020B0604020202020204" pitchFamily="34" charset="0"/>
              <a:buChar char="•"/>
            </a:pPr>
            <a:endParaRPr lang="en-US" dirty="0"/>
          </a:p>
          <a:p>
            <a:r>
              <a:rPr lang="en-US" b="1" dirty="0" smtClean="0"/>
              <a:t>Funding:</a:t>
            </a:r>
          </a:p>
          <a:p>
            <a:pPr marL="285750" indent="-285750">
              <a:buFont typeface="Arial" panose="020B0604020202020204" pitchFamily="34" charset="0"/>
              <a:buChar char="•"/>
            </a:pPr>
            <a:r>
              <a:rPr lang="en-US" dirty="0"/>
              <a:t>Comments:</a:t>
            </a:r>
          </a:p>
          <a:p>
            <a:pPr marL="742950" lvl="1" indent="-285750">
              <a:buFont typeface="Arial" panose="020B0604020202020204" pitchFamily="34" charset="0"/>
              <a:buChar char="•"/>
            </a:pPr>
            <a:r>
              <a:rPr lang="en-US" dirty="0"/>
              <a:t>Identify co-PI’s and PI (if not you)</a:t>
            </a:r>
          </a:p>
          <a:p>
            <a:pPr marL="742950" lvl="1" indent="-285750">
              <a:buFont typeface="Arial" panose="020B0604020202020204" pitchFamily="34" charset="0"/>
              <a:buChar char="•"/>
            </a:pPr>
            <a:r>
              <a:rPr lang="en-US" dirty="0"/>
              <a:t>State role/contribution</a:t>
            </a:r>
          </a:p>
          <a:p>
            <a:pPr marL="285750" indent="-285750">
              <a:buFont typeface="Arial" panose="020B0604020202020204" pitchFamily="34" charset="0"/>
              <a:buChar char="•"/>
            </a:pPr>
            <a:r>
              <a:rPr lang="en-US" dirty="0" smtClean="0"/>
              <a:t>Funding breakdown: This should make sense. If not explain.</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smtClean="0"/>
          </a:p>
        </p:txBody>
      </p:sp>
      <p:pic>
        <p:nvPicPr>
          <p:cNvPr id="6" name="Picture 5"/>
          <p:cNvPicPr/>
          <p:nvPr/>
        </p:nvPicPr>
        <p:blipFill>
          <a:blip r:embed="rId2"/>
          <a:stretch>
            <a:fillRect/>
          </a:stretch>
        </p:blipFill>
        <p:spPr>
          <a:xfrm>
            <a:off x="1276639" y="4353926"/>
            <a:ext cx="2495550" cy="571500"/>
          </a:xfrm>
          <a:prstGeom prst="rect">
            <a:avLst/>
          </a:prstGeom>
        </p:spPr>
      </p:pic>
      <p:pic>
        <p:nvPicPr>
          <p:cNvPr id="7" name="Picture 6"/>
          <p:cNvPicPr/>
          <p:nvPr/>
        </p:nvPicPr>
        <p:blipFill>
          <a:blip r:embed="rId3"/>
          <a:stretch>
            <a:fillRect/>
          </a:stretch>
        </p:blipFill>
        <p:spPr>
          <a:xfrm>
            <a:off x="8559178" y="4353926"/>
            <a:ext cx="2362200" cy="581025"/>
          </a:xfrm>
          <a:prstGeom prst="rect">
            <a:avLst/>
          </a:prstGeom>
        </p:spPr>
      </p:pic>
      <p:pic>
        <p:nvPicPr>
          <p:cNvPr id="8" name="Picture 7"/>
          <p:cNvPicPr/>
          <p:nvPr/>
        </p:nvPicPr>
        <p:blipFill>
          <a:blip r:embed="rId4"/>
          <a:stretch>
            <a:fillRect/>
          </a:stretch>
        </p:blipFill>
        <p:spPr>
          <a:xfrm>
            <a:off x="4763530" y="4353926"/>
            <a:ext cx="2571750" cy="714375"/>
          </a:xfrm>
          <a:prstGeom prst="rect">
            <a:avLst/>
          </a:prstGeom>
        </p:spPr>
      </p:pic>
    </p:spTree>
    <p:extLst>
      <p:ext uri="{BB962C8B-B14F-4D97-AF65-F5344CB8AC3E}">
        <p14:creationId xmlns:p14="http://schemas.microsoft.com/office/powerpoint/2010/main" val="113472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4059" y="1"/>
            <a:ext cx="10515600" cy="790832"/>
          </a:xfrm>
        </p:spPr>
        <p:txBody>
          <a:bodyPr/>
          <a:lstStyle/>
          <a:p>
            <a:r>
              <a:rPr lang="en-US" dirty="0" smtClean="0">
                <a:solidFill>
                  <a:schemeClr val="accent1">
                    <a:lumMod val="75000"/>
                  </a:schemeClr>
                </a:solidFill>
              </a:rPr>
              <a:t>Research Funding: The Call</a:t>
            </a:r>
            <a:endParaRPr lang="en-US" dirty="0">
              <a:solidFill>
                <a:schemeClr val="accent1">
                  <a:lumMod val="75000"/>
                </a:schemeClr>
              </a:solidFill>
            </a:endParaRPr>
          </a:p>
        </p:txBody>
      </p:sp>
      <p:sp>
        <p:nvSpPr>
          <p:cNvPr id="5" name="TextBox 4"/>
          <p:cNvSpPr txBox="1"/>
          <p:nvPr/>
        </p:nvSpPr>
        <p:spPr>
          <a:xfrm>
            <a:off x="873211" y="643649"/>
            <a:ext cx="10939848" cy="5909310"/>
          </a:xfrm>
          <a:prstGeom prst="rect">
            <a:avLst/>
          </a:prstGeom>
          <a:noFill/>
        </p:spPr>
        <p:txBody>
          <a:bodyPr wrap="square" rtlCol="0">
            <a:spAutoFit/>
          </a:bodyPr>
          <a:lstStyle/>
          <a:p>
            <a:r>
              <a:rPr lang="en-US" b="1" dirty="0" smtClean="0"/>
              <a:t>The Call </a:t>
            </a:r>
            <a:r>
              <a:rPr lang="en-US" dirty="0" smtClean="0"/>
              <a:t>(p. 10, Section II.A.5): </a:t>
            </a:r>
            <a:br>
              <a:rPr lang="en-US" dirty="0" smtClean="0"/>
            </a:br>
            <a:r>
              <a:rPr lang="en-US" dirty="0" smtClean="0"/>
              <a:t>Research </a:t>
            </a:r>
            <a:r>
              <a:rPr lang="en-US" dirty="0"/>
              <a:t>and scholarship must be performed at the highest level. In many areas, </a:t>
            </a:r>
            <a:r>
              <a:rPr lang="en-US" dirty="0" smtClean="0"/>
              <a:t>extramural support </a:t>
            </a:r>
            <a:r>
              <a:rPr lang="en-US" dirty="0"/>
              <a:t>is essential for a high quality research program and while it is understood that </a:t>
            </a:r>
            <a:r>
              <a:rPr lang="en-US" dirty="0" smtClean="0">
                <a:solidFill>
                  <a:schemeClr val="accent1">
                    <a:lumMod val="75000"/>
                  </a:schemeClr>
                </a:solidFill>
              </a:rPr>
              <a:t>grant activity </a:t>
            </a:r>
            <a:r>
              <a:rPr lang="en-US" dirty="0">
                <a:solidFill>
                  <a:schemeClr val="accent1">
                    <a:lumMod val="75000"/>
                  </a:schemeClr>
                </a:solidFill>
              </a:rPr>
              <a:t>cannot be the sole criterion for advancement</a:t>
            </a:r>
            <a:r>
              <a:rPr lang="en-US" dirty="0"/>
              <a:t>, </a:t>
            </a:r>
            <a:r>
              <a:rPr lang="en-US" dirty="0">
                <a:solidFill>
                  <a:schemeClr val="accent6"/>
                </a:solidFill>
              </a:rPr>
              <a:t>it may be used as a gauge of sustainability </a:t>
            </a:r>
            <a:r>
              <a:rPr lang="en-US" dirty="0" smtClean="0"/>
              <a:t>of the </a:t>
            </a:r>
            <a:r>
              <a:rPr lang="en-US" dirty="0"/>
              <a:t>research program as well as </a:t>
            </a:r>
            <a:r>
              <a:rPr lang="en-US" dirty="0">
                <a:solidFill>
                  <a:schemeClr val="accent2">
                    <a:lumMod val="75000"/>
                  </a:schemeClr>
                </a:solidFill>
              </a:rPr>
              <a:t>another measure of peer review</a:t>
            </a:r>
            <a:r>
              <a:rPr lang="en-US" dirty="0"/>
              <a:t>. The </a:t>
            </a:r>
            <a:r>
              <a:rPr lang="en-US" dirty="0">
                <a:solidFill>
                  <a:schemeClr val="accent4">
                    <a:lumMod val="50000"/>
                  </a:schemeClr>
                </a:solidFill>
              </a:rPr>
              <a:t>absence of </a:t>
            </a:r>
            <a:r>
              <a:rPr lang="en-US" dirty="0" smtClean="0">
                <a:solidFill>
                  <a:schemeClr val="accent4">
                    <a:lumMod val="50000"/>
                  </a:schemeClr>
                </a:solidFill>
              </a:rPr>
              <a:t>extramural funding</a:t>
            </a:r>
            <a:r>
              <a:rPr lang="en-US" dirty="0">
                <a:solidFill>
                  <a:schemeClr val="accent4">
                    <a:lumMod val="50000"/>
                  </a:schemeClr>
                </a:solidFill>
              </a:rPr>
              <a:t>, however, shall not be taken as a negative indicator </a:t>
            </a:r>
            <a:r>
              <a:rPr lang="en-US" dirty="0"/>
              <a:t>of the quality of research. </a:t>
            </a:r>
            <a:r>
              <a:rPr lang="en-US" dirty="0" smtClean="0"/>
              <a:t>When appropriate</a:t>
            </a:r>
            <a:r>
              <a:rPr lang="en-US" dirty="0"/>
              <a:t>, the candidate and department are advised to </a:t>
            </a:r>
            <a:r>
              <a:rPr lang="en-US" u="sng" dirty="0"/>
              <a:t>address the issue of funding in the </a:t>
            </a:r>
            <a:r>
              <a:rPr lang="en-US" u="sng" dirty="0" smtClean="0"/>
              <a:t>self-statement and </a:t>
            </a:r>
            <a:r>
              <a:rPr lang="en-US" u="sng" dirty="0"/>
              <a:t>department letter</a:t>
            </a:r>
            <a:r>
              <a:rPr lang="en-US" dirty="0" smtClean="0"/>
              <a:t>.</a:t>
            </a:r>
          </a:p>
          <a:p>
            <a:endParaRPr lang="en-US" dirty="0"/>
          </a:p>
          <a:p>
            <a:pPr marL="285750" indent="-285750">
              <a:buFont typeface="Arial" panose="020B0604020202020204" pitchFamily="34" charset="0"/>
              <a:buChar char="•"/>
            </a:pPr>
            <a:r>
              <a:rPr lang="en-US" u="sng" dirty="0">
                <a:solidFill>
                  <a:schemeClr val="accent1">
                    <a:lumMod val="75000"/>
                  </a:schemeClr>
                </a:solidFill>
              </a:rPr>
              <a:t>Not the sole criteria</a:t>
            </a:r>
            <a:r>
              <a:rPr lang="en-US" dirty="0">
                <a:solidFill>
                  <a:schemeClr val="accent1">
                    <a:lumMod val="75000"/>
                  </a:schemeClr>
                </a:solidFill>
              </a:rPr>
              <a:t>:</a:t>
            </a:r>
          </a:p>
          <a:p>
            <a:pPr marL="742950" lvl="1" indent="-285750">
              <a:buFont typeface="Arial" panose="020B0604020202020204" pitchFamily="34" charset="0"/>
              <a:buChar char="•"/>
            </a:pPr>
            <a:r>
              <a:rPr lang="en-US" dirty="0" smtClean="0"/>
              <a:t>Dollars are Input. Papers and students are examples of Output. </a:t>
            </a:r>
            <a:endParaRPr lang="en-US" dirty="0"/>
          </a:p>
          <a:p>
            <a:pPr marL="742950" lvl="1" indent="-285750">
              <a:buFont typeface="Arial" panose="020B0604020202020204" pitchFamily="34" charset="0"/>
              <a:buChar char="•"/>
            </a:pPr>
            <a:r>
              <a:rPr lang="en-US" dirty="0" smtClean="0"/>
              <a:t>Input without Output is non-productive. </a:t>
            </a:r>
            <a:endParaRPr lang="en-US" dirty="0"/>
          </a:p>
          <a:p>
            <a:pPr marL="285750" indent="-285750">
              <a:buFont typeface="Arial" panose="020B0604020202020204" pitchFamily="34" charset="0"/>
              <a:buChar char="•"/>
            </a:pPr>
            <a:r>
              <a:rPr lang="en-US" u="sng" dirty="0" smtClean="0">
                <a:solidFill>
                  <a:schemeClr val="accent6"/>
                </a:solidFill>
              </a:rPr>
              <a:t>Sustainability</a:t>
            </a:r>
            <a:r>
              <a:rPr lang="en-US" dirty="0" smtClean="0">
                <a:solidFill>
                  <a:schemeClr val="accent6"/>
                </a:solidFill>
              </a:rPr>
              <a:t>: </a:t>
            </a:r>
          </a:p>
          <a:p>
            <a:pPr marL="742950" lvl="1" indent="-285750">
              <a:buFont typeface="Arial" panose="020B0604020202020204" pitchFamily="34" charset="0"/>
              <a:buChar char="•"/>
            </a:pPr>
            <a:r>
              <a:rPr lang="en-US" dirty="0" smtClean="0"/>
              <a:t>Funding is typically essential in engineering to sustain a high quality research program: </a:t>
            </a:r>
            <a:br>
              <a:rPr lang="en-US" dirty="0" smtClean="0"/>
            </a:br>
            <a:r>
              <a:rPr lang="en-US" dirty="0" smtClean="0"/>
              <a:t>computers, experiments, students, travel, publications in top venues, ….</a:t>
            </a:r>
          </a:p>
          <a:p>
            <a:pPr marL="742950" lvl="1" indent="-285750">
              <a:buFont typeface="Arial" panose="020B0604020202020204" pitchFamily="34" charset="0"/>
              <a:buChar char="•"/>
            </a:pPr>
            <a:r>
              <a:rPr lang="en-US" dirty="0" smtClean="0"/>
              <a:t>For Sustainability, all dollars are green, source is irrelevant</a:t>
            </a:r>
          </a:p>
          <a:p>
            <a:pPr marL="285750" indent="-285750">
              <a:buFont typeface="Arial" panose="020B0604020202020204" pitchFamily="34" charset="0"/>
              <a:buChar char="•"/>
            </a:pPr>
            <a:r>
              <a:rPr lang="en-US" u="sng" dirty="0" smtClean="0">
                <a:solidFill>
                  <a:schemeClr val="accent2">
                    <a:lumMod val="75000"/>
                  </a:schemeClr>
                </a:solidFill>
              </a:rPr>
              <a:t>Peer review/recognition</a:t>
            </a:r>
            <a:r>
              <a:rPr lang="en-US" dirty="0" smtClean="0">
                <a:solidFill>
                  <a:schemeClr val="accent2">
                    <a:lumMod val="75000"/>
                  </a:schemeClr>
                </a:solidFill>
              </a:rPr>
              <a:t>:</a:t>
            </a:r>
          </a:p>
          <a:p>
            <a:pPr marL="742950" lvl="1" indent="-285750">
              <a:buFont typeface="Arial" panose="020B0604020202020204" pitchFamily="34" charset="0"/>
              <a:buChar char="•"/>
            </a:pPr>
            <a:r>
              <a:rPr lang="en-US" dirty="0" smtClean="0"/>
              <a:t>Different sources bestow different levels of recognition depending on review process and level of competition. </a:t>
            </a:r>
            <a:r>
              <a:rPr lang="en-US" dirty="0"/>
              <a:t> </a:t>
            </a:r>
            <a:r>
              <a:rPr lang="en-US" dirty="0" smtClean="0">
                <a:sym typeface="Wingdings" panose="05000000000000000000" pitchFamily="2" charset="2"/>
              </a:rPr>
              <a:t> Describe process for those that are appropriate</a:t>
            </a:r>
            <a:r>
              <a:rPr lang="en-US" dirty="0" smtClean="0"/>
              <a:t> </a:t>
            </a:r>
          </a:p>
          <a:p>
            <a:pPr marL="285750" indent="-285750">
              <a:buFont typeface="Arial" panose="020B0604020202020204" pitchFamily="34" charset="0"/>
              <a:buChar char="•"/>
            </a:pPr>
            <a:r>
              <a:rPr lang="en-US" u="sng" dirty="0" smtClean="0">
                <a:solidFill>
                  <a:schemeClr val="accent4">
                    <a:lumMod val="50000"/>
                  </a:schemeClr>
                </a:solidFill>
              </a:rPr>
              <a:t>Absence is not a negative indicator</a:t>
            </a:r>
            <a:r>
              <a:rPr lang="en-US" dirty="0" smtClean="0">
                <a:solidFill>
                  <a:schemeClr val="accent4">
                    <a:lumMod val="50000"/>
                  </a:schemeClr>
                </a:solidFill>
              </a:rPr>
              <a:t>:</a:t>
            </a:r>
          </a:p>
          <a:p>
            <a:pPr marL="742950" lvl="1" indent="-285750">
              <a:buFont typeface="Arial" panose="020B0604020202020204" pitchFamily="34" charset="0"/>
              <a:buChar char="•"/>
            </a:pPr>
            <a:r>
              <a:rPr lang="en-US" dirty="0" smtClean="0"/>
              <a:t>Output without Input is not a problem from the AP review perspective, but may not be sustainable if the department, college, or campus changes its resource distribution model.</a:t>
            </a:r>
            <a:endParaRPr lang="en-US" dirty="0"/>
          </a:p>
        </p:txBody>
      </p:sp>
    </p:spTree>
    <p:extLst>
      <p:ext uri="{BB962C8B-B14F-4D97-AF65-F5344CB8AC3E}">
        <p14:creationId xmlns:p14="http://schemas.microsoft.com/office/powerpoint/2010/main" val="3169992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110"/>
            <a:ext cx="10515600" cy="948112"/>
          </a:xfrm>
        </p:spPr>
        <p:txBody>
          <a:bodyPr/>
          <a:lstStyle/>
          <a:p>
            <a:r>
              <a:rPr lang="en-US" dirty="0" smtClean="0">
                <a:solidFill>
                  <a:schemeClr val="accent1">
                    <a:lumMod val="75000"/>
                  </a:schemeClr>
                </a:solidFill>
              </a:rPr>
              <a:t>Suggestions: Teaching</a:t>
            </a:r>
            <a:endParaRPr lang="en-US" dirty="0">
              <a:solidFill>
                <a:schemeClr val="accent1">
                  <a:lumMod val="75000"/>
                </a:schemeClr>
              </a:solidFill>
            </a:endParaRPr>
          </a:p>
        </p:txBody>
      </p:sp>
      <p:sp>
        <p:nvSpPr>
          <p:cNvPr id="3" name="TextBox 2"/>
          <p:cNvSpPr txBox="1"/>
          <p:nvPr/>
        </p:nvSpPr>
        <p:spPr>
          <a:xfrm>
            <a:off x="914400" y="1506022"/>
            <a:ext cx="6147882" cy="4524315"/>
          </a:xfrm>
          <a:prstGeom prst="rect">
            <a:avLst/>
          </a:prstGeom>
          <a:noFill/>
        </p:spPr>
        <p:txBody>
          <a:bodyPr wrap="square" rtlCol="0">
            <a:spAutoFit/>
          </a:bodyPr>
          <a:lstStyle/>
          <a:p>
            <a:pPr marL="285750" indent="-285750">
              <a:buFont typeface="Arial" panose="020B0604020202020204" pitchFamily="34" charset="0"/>
              <a:buChar char="•"/>
            </a:pPr>
            <a:r>
              <a:rPr lang="en-US" dirty="0"/>
              <a:t>Do:</a:t>
            </a:r>
          </a:p>
          <a:p>
            <a:pPr marL="742950" lvl="1" indent="-285750">
              <a:buFont typeface="Arial" panose="020B0604020202020204" pitchFamily="34" charset="0"/>
              <a:buChar char="•"/>
            </a:pPr>
            <a:r>
              <a:rPr lang="en-US" dirty="0"/>
              <a:t>Include more than one type of evidence</a:t>
            </a:r>
          </a:p>
          <a:p>
            <a:pPr marL="1200150" lvl="2" indent="-285750">
              <a:buFont typeface="Arial" panose="020B0604020202020204" pitchFamily="34" charset="0"/>
              <a:buChar char="•"/>
            </a:pPr>
            <a:r>
              <a:rPr lang="en-US" dirty="0"/>
              <a:t>Explain contributions to teaching that are in addition to classroom teaching, e.g.: </a:t>
            </a:r>
          </a:p>
          <a:p>
            <a:pPr marL="1657350" lvl="3" indent="-285750">
              <a:buFont typeface="Arial" panose="020B0604020202020204" pitchFamily="34" charset="0"/>
              <a:buChar char="•"/>
            </a:pPr>
            <a:r>
              <a:rPr lang="en-US" dirty="0"/>
              <a:t>Course/curriculum development, </a:t>
            </a:r>
          </a:p>
          <a:p>
            <a:pPr marL="1657350" lvl="3" indent="-285750">
              <a:buFont typeface="Arial" panose="020B0604020202020204" pitchFamily="34" charset="0"/>
              <a:buChar char="•"/>
            </a:pPr>
            <a:r>
              <a:rPr lang="en-US" dirty="0"/>
              <a:t>Mentoring: PhD, MS, UG</a:t>
            </a:r>
          </a:p>
          <a:p>
            <a:pPr marL="742950" lvl="1" indent="-285750">
              <a:buFont typeface="Arial" panose="020B0604020202020204" pitchFamily="34" charset="0"/>
              <a:buChar char="•"/>
            </a:pPr>
            <a:r>
              <a:rPr lang="en-US" dirty="0"/>
              <a:t>Make clear how your teaching meets the BCOE requirements</a:t>
            </a:r>
          </a:p>
          <a:p>
            <a:pPr marL="1200150" lvl="2" indent="-285750">
              <a:buFont typeface="Arial" panose="020B0604020202020204" pitchFamily="34" charset="0"/>
              <a:buChar char="•"/>
            </a:pPr>
            <a:r>
              <a:rPr lang="en-US" dirty="0"/>
              <a:t>If you meet the requirements through a large use of relief and buyouts, then demonstrating excellence may be a challenge</a:t>
            </a:r>
          </a:p>
          <a:p>
            <a:pPr marL="742950" lvl="1" indent="-285750">
              <a:buFont typeface="Arial" panose="020B0604020202020204" pitchFamily="34" charset="0"/>
              <a:buChar char="•"/>
            </a:pPr>
            <a:r>
              <a:rPr lang="en-US" dirty="0"/>
              <a:t>Explain any negatives in teaching </a:t>
            </a:r>
            <a:r>
              <a:rPr lang="en-US" dirty="0" err="1"/>
              <a:t>evals</a:t>
            </a:r>
            <a:endParaRPr lang="en-US" dirty="0"/>
          </a:p>
          <a:p>
            <a:pPr marL="742950" lvl="1" indent="-285750">
              <a:buFont typeface="Arial" panose="020B0604020202020204" pitchFamily="34" charset="0"/>
              <a:buChar char="•"/>
            </a:pPr>
            <a:r>
              <a:rPr lang="en-US" dirty="0"/>
              <a:t>Add comments to pull out </a:t>
            </a:r>
            <a:r>
              <a:rPr lang="en-US" dirty="0" smtClean="0"/>
              <a:t>highlights</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Do not opt out of </a:t>
            </a:r>
            <a:r>
              <a:rPr lang="en-US" dirty="0" err="1" smtClean="0"/>
              <a:t>Ieval</a:t>
            </a:r>
            <a:r>
              <a:rPr lang="en-US" dirty="0" smtClean="0"/>
              <a:t> (see next slide)</a:t>
            </a:r>
            <a:br>
              <a:rPr lang="en-US" dirty="0" smtClean="0"/>
            </a:br>
            <a:endParaRPr lang="en-US" dirty="0"/>
          </a:p>
        </p:txBody>
      </p:sp>
      <p:sp>
        <p:nvSpPr>
          <p:cNvPr id="7" name="TextBox 6"/>
          <p:cNvSpPr txBox="1"/>
          <p:nvPr/>
        </p:nvSpPr>
        <p:spPr>
          <a:xfrm>
            <a:off x="7344388" y="291824"/>
            <a:ext cx="4669277" cy="6463308"/>
          </a:xfrm>
          <a:prstGeom prst="rect">
            <a:avLst/>
          </a:prstGeom>
          <a:noFill/>
          <a:ln>
            <a:solidFill>
              <a:schemeClr val="tx1"/>
            </a:solidFill>
          </a:ln>
        </p:spPr>
        <p:txBody>
          <a:bodyPr wrap="square" rtlCol="0">
            <a:spAutoFit/>
          </a:bodyPr>
          <a:lstStyle/>
          <a:p>
            <a:r>
              <a:rPr lang="en-US" dirty="0" smtClean="0"/>
              <a:t>APM 210-1.d(1) </a:t>
            </a:r>
            <a:r>
              <a:rPr lang="en-US" b="1" dirty="0" smtClean="0"/>
              <a:t>Teaching </a:t>
            </a:r>
            <a:r>
              <a:rPr lang="en-US" b="1" dirty="0"/>
              <a:t>- </a:t>
            </a:r>
            <a:r>
              <a:rPr lang="en-US" dirty="0"/>
              <a:t>Clearly demonstrated evidence of high quality in teaching is </a:t>
            </a:r>
            <a:r>
              <a:rPr lang="en-US" dirty="0" smtClean="0"/>
              <a:t>an </a:t>
            </a:r>
            <a:r>
              <a:rPr lang="en-US" dirty="0"/>
              <a:t>essential criterion </a:t>
            </a:r>
            <a:endParaRPr lang="en-US" dirty="0" smtClean="0"/>
          </a:p>
          <a:p>
            <a:r>
              <a:rPr lang="en-US" dirty="0" smtClean="0"/>
              <a:t>…</a:t>
            </a:r>
          </a:p>
          <a:p>
            <a:r>
              <a:rPr lang="en-US" dirty="0" smtClean="0"/>
              <a:t>More </a:t>
            </a:r>
            <a:r>
              <a:rPr lang="en-US" dirty="0"/>
              <a:t>than one kind of evidence shall accompany each review file. </a:t>
            </a:r>
            <a:r>
              <a:rPr lang="en-US" dirty="0" smtClean="0"/>
              <a:t>... types </a:t>
            </a:r>
            <a:r>
              <a:rPr lang="en-US" dirty="0"/>
              <a:t>of evidence of teaching effectiveness </a:t>
            </a:r>
            <a:r>
              <a:rPr lang="en-US" dirty="0" smtClean="0"/>
              <a:t>are: </a:t>
            </a:r>
          </a:p>
          <a:p>
            <a:pPr marL="342900" indent="-342900">
              <a:buAutoNum type="alphaLcParenBoth"/>
            </a:pPr>
            <a:r>
              <a:rPr lang="en-US" dirty="0" smtClean="0"/>
              <a:t>opinions </a:t>
            </a:r>
            <a:r>
              <a:rPr lang="en-US" dirty="0"/>
              <a:t>of other faculty members knowledgeable in the candidate’s field, particularly if based on class visitations, </a:t>
            </a:r>
            <a:r>
              <a:rPr lang="en-US" dirty="0" smtClean="0"/>
              <a:t>….; </a:t>
            </a:r>
          </a:p>
          <a:p>
            <a:pPr marL="342900" indent="-342900">
              <a:buAutoNum type="alphaLcParenBoth"/>
            </a:pPr>
            <a:r>
              <a:rPr lang="en-US" dirty="0" smtClean="0"/>
              <a:t>opinions </a:t>
            </a:r>
            <a:r>
              <a:rPr lang="en-US" dirty="0"/>
              <a:t>of students; </a:t>
            </a:r>
            <a:endParaRPr lang="en-US" dirty="0" smtClean="0"/>
          </a:p>
          <a:p>
            <a:pPr marL="342900" indent="-342900">
              <a:buAutoNum type="alphaLcParenBoth"/>
            </a:pPr>
            <a:r>
              <a:rPr lang="en-US" dirty="0" smtClean="0"/>
              <a:t>opinions </a:t>
            </a:r>
            <a:r>
              <a:rPr lang="en-US" dirty="0"/>
              <a:t>of graduates who have achieved notable professional success since leaving </a:t>
            </a:r>
            <a:r>
              <a:rPr lang="en-US" dirty="0" smtClean="0"/>
              <a:t>the University</a:t>
            </a:r>
            <a:r>
              <a:rPr lang="en-US" dirty="0"/>
              <a:t>; </a:t>
            </a:r>
            <a:endParaRPr lang="en-US" dirty="0" smtClean="0"/>
          </a:p>
          <a:p>
            <a:pPr marL="342900" indent="-342900">
              <a:buAutoNum type="alphaLcParenBoth"/>
            </a:pPr>
            <a:r>
              <a:rPr lang="en-US" dirty="0" smtClean="0"/>
              <a:t>number </a:t>
            </a:r>
            <a:r>
              <a:rPr lang="en-US" dirty="0"/>
              <a:t>and caliber of students guided in research by the candidate and of those attracted to the campus by the candidate’s repute as a teacher; and </a:t>
            </a:r>
            <a:endParaRPr lang="en-US" dirty="0" smtClean="0"/>
          </a:p>
          <a:p>
            <a:pPr marL="342900" indent="-342900">
              <a:buAutoNum type="alphaLcParenBoth"/>
            </a:pPr>
            <a:r>
              <a:rPr lang="en-US" dirty="0" smtClean="0"/>
              <a:t>development </a:t>
            </a:r>
            <a:r>
              <a:rPr lang="en-US" dirty="0"/>
              <a:t>of new and effective techniques of instruction, including techniques that meet the needs of students </a:t>
            </a:r>
            <a:r>
              <a:rPr lang="en-US" dirty="0" smtClean="0"/>
              <a:t>from groups </a:t>
            </a:r>
            <a:r>
              <a:rPr lang="en-US" dirty="0"/>
              <a:t>that are underrepresented in the field of instruction. </a:t>
            </a:r>
          </a:p>
        </p:txBody>
      </p:sp>
    </p:spTree>
    <p:extLst>
      <p:ext uri="{BB962C8B-B14F-4D97-AF65-F5344CB8AC3E}">
        <p14:creationId xmlns:p14="http://schemas.microsoft.com/office/powerpoint/2010/main" val="2919709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6719" y="1643724"/>
            <a:ext cx="11838561" cy="4524315"/>
          </a:xfrm>
          <a:prstGeom prst="rect">
            <a:avLst/>
          </a:prstGeom>
          <a:noFill/>
        </p:spPr>
        <p:txBody>
          <a:bodyPr wrap="square" rtlCol="0">
            <a:spAutoFit/>
          </a:bodyPr>
          <a:lstStyle/>
          <a:p>
            <a:r>
              <a:rPr lang="en-US" dirty="0" smtClean="0"/>
              <a:t>All </a:t>
            </a:r>
            <a:r>
              <a:rPr lang="en-US" dirty="0"/>
              <a:t>cases for advancement and promotion normally will include: </a:t>
            </a:r>
          </a:p>
          <a:p>
            <a:pPr marL="342900" indent="-342900">
              <a:buAutoNum type="alphaLcParenBoth"/>
            </a:pPr>
            <a:r>
              <a:rPr lang="en-US" dirty="0" smtClean="0">
                <a:solidFill>
                  <a:schemeClr val="accent1">
                    <a:lumMod val="75000"/>
                  </a:schemeClr>
                </a:solidFill>
              </a:rPr>
              <a:t>evaluations </a:t>
            </a:r>
            <a:r>
              <a:rPr lang="en-US" dirty="0">
                <a:solidFill>
                  <a:schemeClr val="accent1">
                    <a:lumMod val="75000"/>
                  </a:schemeClr>
                </a:solidFill>
              </a:rPr>
              <a:t>and comments solicited from students for most, if not all, courses taught since the candidate’s last review; </a:t>
            </a:r>
            <a:endParaRPr lang="en-US" dirty="0" smtClean="0">
              <a:solidFill>
                <a:schemeClr val="accent1">
                  <a:lumMod val="75000"/>
                </a:schemeClr>
              </a:solidFill>
            </a:endParaRPr>
          </a:p>
          <a:p>
            <a:pPr marL="342900" indent="-342900">
              <a:buAutoNum type="alphaLcParenBoth"/>
            </a:pPr>
            <a:r>
              <a:rPr lang="en-US" dirty="0" smtClean="0"/>
              <a:t>a </a:t>
            </a:r>
            <a:r>
              <a:rPr lang="en-US" dirty="0"/>
              <a:t>quarter-by-quarter or semester-by-semester enumeration of the number and types of courses and tutorials taught since the candidate’s last review; </a:t>
            </a:r>
          </a:p>
          <a:p>
            <a:pPr marL="342900" indent="-342900">
              <a:buAutoNum type="alphaLcParenBoth"/>
            </a:pPr>
            <a:r>
              <a:rPr lang="en-US" dirty="0" smtClean="0"/>
              <a:t>their </a:t>
            </a:r>
            <a:r>
              <a:rPr lang="en-US" dirty="0"/>
              <a:t>level; </a:t>
            </a:r>
            <a:endParaRPr lang="en-US" dirty="0" smtClean="0"/>
          </a:p>
          <a:p>
            <a:pPr marL="342900" indent="-342900">
              <a:buAutoNum type="alphaLcParenBoth"/>
            </a:pPr>
            <a:r>
              <a:rPr lang="en-US" dirty="0" smtClean="0">
                <a:solidFill>
                  <a:schemeClr val="accent1">
                    <a:lumMod val="75000"/>
                  </a:schemeClr>
                </a:solidFill>
              </a:rPr>
              <a:t>their </a:t>
            </a:r>
            <a:r>
              <a:rPr lang="en-US" dirty="0">
                <a:solidFill>
                  <a:schemeClr val="accent1">
                    <a:lumMod val="75000"/>
                  </a:schemeClr>
                </a:solidFill>
              </a:rPr>
              <a:t>enrollments; </a:t>
            </a:r>
            <a:endParaRPr lang="en-US" dirty="0" smtClean="0">
              <a:solidFill>
                <a:schemeClr val="accent1">
                  <a:lumMod val="75000"/>
                </a:schemeClr>
              </a:solidFill>
            </a:endParaRPr>
          </a:p>
          <a:p>
            <a:pPr marL="342900" indent="-342900">
              <a:buAutoNum type="alphaLcParenBoth"/>
            </a:pPr>
            <a:r>
              <a:rPr lang="en-US" dirty="0" smtClean="0">
                <a:solidFill>
                  <a:schemeClr val="accent1">
                    <a:lumMod val="75000"/>
                  </a:schemeClr>
                </a:solidFill>
              </a:rPr>
              <a:t>the </a:t>
            </a:r>
            <a:r>
              <a:rPr lang="en-US" dirty="0">
                <a:solidFill>
                  <a:schemeClr val="accent1">
                    <a:lumMod val="75000"/>
                  </a:schemeClr>
                </a:solidFill>
              </a:rPr>
              <a:t>percentage of students represented by student course evaluations for each course</a:t>
            </a:r>
            <a:r>
              <a:rPr lang="en-US" dirty="0" smtClean="0">
                <a:solidFill>
                  <a:schemeClr val="accent1">
                    <a:lumMod val="75000"/>
                  </a:schemeClr>
                </a:solidFill>
              </a:rPr>
              <a:t>;</a:t>
            </a:r>
          </a:p>
          <a:p>
            <a:pPr marL="342900" indent="-342900">
              <a:buAutoNum type="alphaLcParenBoth"/>
            </a:pPr>
            <a:r>
              <a:rPr lang="en-US" dirty="0" smtClean="0"/>
              <a:t>brief </a:t>
            </a:r>
            <a:r>
              <a:rPr lang="en-US" dirty="0"/>
              <a:t>explanations for abnormal course loads; </a:t>
            </a:r>
            <a:endParaRPr lang="en-US" dirty="0" smtClean="0"/>
          </a:p>
          <a:p>
            <a:pPr marL="342900" indent="-342900">
              <a:buAutoNum type="alphaLcParenBoth"/>
            </a:pPr>
            <a:r>
              <a:rPr lang="en-US" dirty="0" smtClean="0"/>
              <a:t>identification </a:t>
            </a:r>
            <a:r>
              <a:rPr lang="en-US" dirty="0"/>
              <a:t>of any new courses taught or of old courses when there was substantial reorganization of approach or content; </a:t>
            </a:r>
            <a:endParaRPr lang="en-US" dirty="0" smtClean="0"/>
          </a:p>
          <a:p>
            <a:pPr marL="342900" indent="-342900">
              <a:buAutoNum type="alphaLcParenBoth"/>
            </a:pPr>
            <a:r>
              <a:rPr lang="en-US" dirty="0" smtClean="0"/>
              <a:t>notice </a:t>
            </a:r>
            <a:r>
              <a:rPr lang="en-US" dirty="0"/>
              <a:t>of any awards or formal mentions for distinguished teaching; </a:t>
            </a:r>
          </a:p>
          <a:p>
            <a:pPr marL="342900" indent="-342900">
              <a:buAutoNum type="alphaLcParenBoth"/>
            </a:pPr>
            <a:r>
              <a:rPr lang="en-US" dirty="0" smtClean="0"/>
              <a:t>when </a:t>
            </a:r>
            <a:r>
              <a:rPr lang="en-US" dirty="0"/>
              <a:t>the faculty member under review wishes, a self- evaluation of his or her teaching; and </a:t>
            </a:r>
            <a:endParaRPr lang="en-US" dirty="0" smtClean="0"/>
          </a:p>
          <a:p>
            <a:pPr marL="342900" indent="-342900">
              <a:buAutoNum type="alphaLcParenBoth"/>
            </a:pPr>
            <a:r>
              <a:rPr lang="en-US" dirty="0" smtClean="0"/>
              <a:t>evaluation </a:t>
            </a:r>
            <a:r>
              <a:rPr lang="en-US" dirty="0"/>
              <a:t>by other faculty members of teaching effectiveness. </a:t>
            </a:r>
            <a:endParaRPr lang="en-US" dirty="0" smtClean="0"/>
          </a:p>
          <a:p>
            <a:r>
              <a:rPr lang="en-US" dirty="0" smtClean="0"/>
              <a:t>When </a:t>
            </a:r>
            <a:r>
              <a:rPr lang="en-US" dirty="0"/>
              <a:t>any of the information specified in this paragraph is not provided, the department chair will include an explanation for that omission in the candidate’s dossier. If such information is not included with the letter of recommendation and its absence is not adequately accounted for, </a:t>
            </a:r>
            <a:r>
              <a:rPr lang="en-US" dirty="0" smtClean="0"/>
              <a:t>…</a:t>
            </a:r>
            <a:endParaRPr lang="en-US" dirty="0"/>
          </a:p>
        </p:txBody>
      </p:sp>
      <p:sp>
        <p:nvSpPr>
          <p:cNvPr id="7" name="Title 1"/>
          <p:cNvSpPr>
            <a:spLocks noGrp="1"/>
          </p:cNvSpPr>
          <p:nvPr>
            <p:ph type="title"/>
          </p:nvPr>
        </p:nvSpPr>
        <p:spPr>
          <a:xfrm>
            <a:off x="176719" y="200366"/>
            <a:ext cx="11177081" cy="1051786"/>
          </a:xfrm>
        </p:spPr>
        <p:txBody>
          <a:bodyPr>
            <a:normAutofit fontScale="90000"/>
          </a:bodyPr>
          <a:lstStyle/>
          <a:p>
            <a:r>
              <a:rPr lang="en-US" dirty="0" smtClean="0">
                <a:solidFill>
                  <a:schemeClr val="accent1">
                    <a:lumMod val="75000"/>
                  </a:schemeClr>
                </a:solidFill>
              </a:rPr>
              <a:t>Criteria </a:t>
            </a:r>
            <a:r>
              <a:rPr lang="en-US" dirty="0">
                <a:solidFill>
                  <a:schemeClr val="accent1">
                    <a:lumMod val="75000"/>
                  </a:schemeClr>
                </a:solidFill>
              </a:rPr>
              <a:t>for Appointment, Promotion, and Appraisal </a:t>
            </a:r>
            <a:r>
              <a:rPr lang="en-US" dirty="0" smtClean="0"/>
              <a:t>(</a:t>
            </a:r>
            <a:r>
              <a:rPr lang="en-US" dirty="0"/>
              <a:t>Selected </a:t>
            </a:r>
            <a:r>
              <a:rPr lang="en-US" dirty="0" smtClean="0"/>
              <a:t>text from APM </a:t>
            </a:r>
            <a:r>
              <a:rPr lang="en-US" dirty="0"/>
              <a:t>210-1.d(1</a:t>
            </a:r>
            <a:r>
              <a:rPr lang="en-US" dirty="0" smtClean="0"/>
              <a:t>))</a:t>
            </a:r>
            <a:endParaRPr lang="en-US" dirty="0"/>
          </a:p>
        </p:txBody>
      </p:sp>
      <p:sp>
        <p:nvSpPr>
          <p:cNvPr id="8" name="TextBox 7"/>
          <p:cNvSpPr txBox="1"/>
          <p:nvPr/>
        </p:nvSpPr>
        <p:spPr>
          <a:xfrm>
            <a:off x="176719" y="1252152"/>
            <a:ext cx="11838561" cy="369332"/>
          </a:xfrm>
          <a:prstGeom prst="rect">
            <a:avLst/>
          </a:prstGeom>
          <a:solidFill>
            <a:schemeClr val="accent1">
              <a:lumMod val="75000"/>
            </a:schemeClr>
          </a:solidFill>
        </p:spPr>
        <p:txBody>
          <a:bodyPr wrap="square" rtlCol="0">
            <a:spAutoFit/>
          </a:bodyPr>
          <a:lstStyle/>
          <a:p>
            <a:pPr algn="ctr"/>
            <a:r>
              <a:rPr lang="en-US" dirty="0" err="1" smtClean="0">
                <a:solidFill>
                  <a:schemeClr val="bg1"/>
                </a:solidFill>
              </a:rPr>
              <a:t>Ieval</a:t>
            </a:r>
            <a:r>
              <a:rPr lang="en-US" dirty="0" smtClean="0">
                <a:solidFill>
                  <a:schemeClr val="bg1"/>
                </a:solidFill>
              </a:rPr>
              <a:t> is designed (and trusted) to provide anonymous and unbiased information for the items in blue.</a:t>
            </a:r>
            <a:endParaRPr lang="en-US" dirty="0">
              <a:solidFill>
                <a:schemeClr val="bg1"/>
              </a:solidFill>
            </a:endParaRPr>
          </a:p>
        </p:txBody>
      </p:sp>
    </p:spTree>
    <p:extLst>
      <p:ext uri="{BB962C8B-B14F-4D97-AF65-F5344CB8AC3E}">
        <p14:creationId xmlns:p14="http://schemas.microsoft.com/office/powerpoint/2010/main" val="2534901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08"/>
            <a:ext cx="10515600" cy="922516"/>
          </a:xfrm>
        </p:spPr>
        <p:txBody>
          <a:bodyPr/>
          <a:lstStyle/>
          <a:p>
            <a:r>
              <a:rPr lang="en-US" dirty="0" smtClean="0">
                <a:solidFill>
                  <a:schemeClr val="accent1">
                    <a:lumMod val="75000"/>
                  </a:schemeClr>
                </a:solidFill>
              </a:rPr>
              <a:t>Suggestions: Service</a:t>
            </a:r>
            <a:endParaRPr lang="en-US" dirty="0">
              <a:solidFill>
                <a:schemeClr val="accent1">
                  <a:lumMod val="75000"/>
                </a:schemeClr>
              </a:solidFill>
            </a:endParaRPr>
          </a:p>
        </p:txBody>
      </p:sp>
      <p:sp>
        <p:nvSpPr>
          <p:cNvPr id="5" name="TextBox 4"/>
          <p:cNvSpPr txBox="1"/>
          <p:nvPr/>
        </p:nvSpPr>
        <p:spPr>
          <a:xfrm>
            <a:off x="873210" y="2026676"/>
            <a:ext cx="9143080" cy="3970318"/>
          </a:xfrm>
          <a:prstGeom prst="rect">
            <a:avLst/>
          </a:prstGeom>
          <a:noFill/>
        </p:spPr>
        <p:txBody>
          <a:bodyPr wrap="none" rtlCol="0">
            <a:spAutoFit/>
          </a:bodyPr>
          <a:lstStyle/>
          <a:p>
            <a:r>
              <a:rPr lang="en-US" u="sng" dirty="0" smtClean="0"/>
              <a:t>In the File:</a:t>
            </a:r>
          </a:p>
          <a:p>
            <a:pPr marL="285750" indent="-285750">
              <a:buFont typeface="Arial" panose="020B0604020202020204" pitchFamily="34" charset="0"/>
              <a:buChar char="•"/>
            </a:pPr>
            <a:r>
              <a:rPr lang="en-US" dirty="0" smtClean="0"/>
              <a:t>Comments should help the outside evaluator identify and understand major items</a:t>
            </a:r>
          </a:p>
          <a:p>
            <a:pPr marL="742950" lvl="1" indent="-285750">
              <a:buFont typeface="Arial" panose="020B0604020202020204" pitchFamily="34" charset="0"/>
              <a:buChar char="•"/>
            </a:pPr>
            <a:r>
              <a:rPr lang="en-US" dirty="0" smtClean="0"/>
              <a:t>State time commitment or workload</a:t>
            </a:r>
          </a:p>
          <a:p>
            <a:pPr marL="742950" lvl="1" indent="-285750">
              <a:buFont typeface="Arial" panose="020B0604020202020204" pitchFamily="34" charset="0"/>
              <a:buChar char="•"/>
            </a:pPr>
            <a:r>
              <a:rPr lang="en-US" dirty="0" smtClean="0"/>
              <a:t>Describe major activities </a:t>
            </a:r>
          </a:p>
          <a:p>
            <a:pPr marL="742950" lvl="1" indent="-285750">
              <a:buFont typeface="Arial" panose="020B0604020202020204" pitchFamily="34" charset="0"/>
              <a:buChar char="•"/>
            </a:pPr>
            <a:r>
              <a:rPr lang="en-US" dirty="0" smtClean="0"/>
              <a:t>Outcomes</a:t>
            </a:r>
            <a:endParaRPr lang="en-US" dirty="0"/>
          </a:p>
          <a:p>
            <a:pPr marL="285750" indent="-285750">
              <a:buFont typeface="Arial" panose="020B0604020202020204" pitchFamily="34" charset="0"/>
              <a:buChar char="•"/>
            </a:pPr>
            <a:r>
              <a:rPr lang="en-US" dirty="0"/>
              <a:t>Comments are not needed for all </a:t>
            </a:r>
            <a:r>
              <a:rPr lang="en-US" dirty="0" smtClean="0"/>
              <a:t>items, just main items (high workload or time commitment)</a:t>
            </a:r>
            <a:endParaRPr lang="en-US" dirty="0"/>
          </a:p>
          <a:p>
            <a:endParaRPr lang="en-US" dirty="0" smtClean="0"/>
          </a:p>
          <a:p>
            <a:r>
              <a:rPr lang="en-US" u="sng" dirty="0" smtClean="0"/>
              <a:t>In the Faculty Discussion and Department Letter:</a:t>
            </a:r>
          </a:p>
          <a:p>
            <a:pPr marL="285750" indent="-285750">
              <a:buFont typeface="Arial" panose="020B0604020202020204" pitchFamily="34" charset="0"/>
              <a:buChar char="•"/>
            </a:pPr>
            <a:r>
              <a:rPr lang="en-US" dirty="0" smtClean="0"/>
              <a:t>Carefully select adjectives ensuring that they are appropriate. Department credibility.</a:t>
            </a:r>
          </a:p>
          <a:p>
            <a:pPr marL="285750" indent="-285750">
              <a:buFont typeface="Arial" panose="020B0604020202020204" pitchFamily="34" charset="0"/>
              <a:buChar char="•"/>
            </a:pPr>
            <a:r>
              <a:rPr lang="en-US" dirty="0" smtClean="0"/>
              <a:t>Support adjectives</a:t>
            </a:r>
          </a:p>
          <a:p>
            <a:pPr marL="742950" lvl="1" indent="-285750">
              <a:buFont typeface="Arial" panose="020B0604020202020204" pitchFamily="34" charset="0"/>
              <a:buChar char="•"/>
            </a:pPr>
            <a:r>
              <a:rPr lang="en-US" dirty="0" smtClean="0"/>
              <a:t>“Service is excellent” is a weak statement unless supported with facts</a:t>
            </a:r>
          </a:p>
          <a:p>
            <a:pPr marL="742950" lvl="1" indent="-285750">
              <a:buFont typeface="Arial" panose="020B0604020202020204" pitchFamily="34" charset="0"/>
              <a:buChar char="•"/>
            </a:pPr>
            <a:r>
              <a:rPr lang="en-US" dirty="0" smtClean="0"/>
              <a:t>Provide evidence appropriate to the Rank/Step in the form of</a:t>
            </a:r>
          </a:p>
          <a:p>
            <a:pPr marL="1200150" lvl="2" indent="-285750">
              <a:buFont typeface="Arial" panose="020B0604020202020204" pitchFamily="34" charset="0"/>
              <a:buChar char="•"/>
            </a:pPr>
            <a:r>
              <a:rPr lang="en-US" dirty="0" smtClean="0"/>
              <a:t>Time commitment or workload</a:t>
            </a:r>
          </a:p>
          <a:p>
            <a:pPr marL="1200150" lvl="2" indent="-285750">
              <a:buFont typeface="Arial" panose="020B0604020202020204" pitchFamily="34" charset="0"/>
              <a:buChar char="•"/>
            </a:pPr>
            <a:r>
              <a:rPr lang="en-US" dirty="0" smtClean="0"/>
              <a:t>Outcomes of the service</a:t>
            </a:r>
            <a:endParaRPr lang="en-US" dirty="0"/>
          </a:p>
        </p:txBody>
      </p:sp>
      <p:sp>
        <p:nvSpPr>
          <p:cNvPr id="7" name="TextBox 6"/>
          <p:cNvSpPr txBox="1"/>
          <p:nvPr/>
        </p:nvSpPr>
        <p:spPr>
          <a:xfrm>
            <a:off x="838200" y="1047676"/>
            <a:ext cx="9597081" cy="646331"/>
          </a:xfrm>
          <a:prstGeom prst="rect">
            <a:avLst/>
          </a:prstGeom>
          <a:solidFill>
            <a:schemeClr val="accent1">
              <a:lumMod val="75000"/>
            </a:schemeClr>
          </a:solidFill>
        </p:spPr>
        <p:txBody>
          <a:bodyPr wrap="square" rtlCol="0">
            <a:spAutoFit/>
          </a:bodyPr>
          <a:lstStyle/>
          <a:p>
            <a:r>
              <a:rPr lang="en-US" dirty="0" smtClean="0">
                <a:solidFill>
                  <a:schemeClr val="bg1"/>
                </a:solidFill>
              </a:rPr>
              <a:t>High quality academic and professional service is required from all faculty. Quantity of service and leadership is expected to increase as faculty rise through the ranks and steps.</a:t>
            </a:r>
            <a:endParaRPr lang="en-US" dirty="0">
              <a:solidFill>
                <a:schemeClr val="bg1"/>
              </a:solidFill>
            </a:endParaRPr>
          </a:p>
        </p:txBody>
      </p:sp>
    </p:spTree>
    <p:extLst>
      <p:ext uri="{BB962C8B-B14F-4D97-AF65-F5344CB8AC3E}">
        <p14:creationId xmlns:p14="http://schemas.microsoft.com/office/powerpoint/2010/main" val="8072364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795"/>
            <a:ext cx="10515600" cy="1325563"/>
          </a:xfrm>
        </p:spPr>
        <p:txBody>
          <a:bodyPr>
            <a:normAutofit/>
          </a:bodyPr>
          <a:lstStyle/>
          <a:p>
            <a:r>
              <a:rPr lang="en-US" dirty="0" smtClean="0">
                <a:solidFill>
                  <a:schemeClr val="accent1">
                    <a:lumMod val="75000"/>
                  </a:schemeClr>
                </a:solidFill>
              </a:rPr>
              <a:t>Suggestion: Self-statements</a:t>
            </a:r>
            <a:endParaRPr lang="en-US" dirty="0">
              <a:solidFill>
                <a:schemeClr val="accent1">
                  <a:lumMod val="75000"/>
                </a:schemeClr>
              </a:solidFill>
            </a:endParaRPr>
          </a:p>
        </p:txBody>
      </p:sp>
      <p:sp>
        <p:nvSpPr>
          <p:cNvPr id="3" name="TextBox 2"/>
          <p:cNvSpPr txBox="1"/>
          <p:nvPr/>
        </p:nvSpPr>
        <p:spPr>
          <a:xfrm>
            <a:off x="838200" y="1336458"/>
            <a:ext cx="10138609" cy="5355312"/>
          </a:xfrm>
          <a:prstGeom prst="rect">
            <a:avLst/>
          </a:prstGeom>
          <a:noFill/>
        </p:spPr>
        <p:txBody>
          <a:bodyPr wrap="none" rtlCol="0">
            <a:spAutoFit/>
          </a:bodyPr>
          <a:lstStyle/>
          <a:p>
            <a:r>
              <a:rPr lang="en-US" b="1" dirty="0"/>
              <a:t>Put your file in </a:t>
            </a:r>
            <a:r>
              <a:rPr lang="en-US" b="1" dirty="0" smtClean="0"/>
              <a:t>context: </a:t>
            </a:r>
            <a:r>
              <a:rPr lang="en-US" dirty="0" smtClean="0"/>
              <a:t>Help people (other than you) to understand the most important items in your file.</a:t>
            </a:r>
          </a:p>
          <a:p>
            <a:endParaRPr lang="en-US" dirty="0"/>
          </a:p>
          <a:p>
            <a:r>
              <a:rPr lang="en-US" dirty="0"/>
              <a:t>Do</a:t>
            </a:r>
            <a:r>
              <a:rPr lang="en-US" dirty="0" smtClean="0"/>
              <a:t>: Provide </a:t>
            </a:r>
            <a:r>
              <a:rPr lang="en-US" dirty="0"/>
              <a:t>context. </a:t>
            </a:r>
            <a:endParaRPr lang="en-US" dirty="0" smtClean="0"/>
          </a:p>
          <a:p>
            <a:pPr marL="285750" indent="-285750">
              <a:buFont typeface="Arial" panose="020B0604020202020204" pitchFamily="34" charset="0"/>
              <a:buChar char="•"/>
            </a:pPr>
            <a:r>
              <a:rPr lang="en-US" dirty="0" smtClean="0"/>
              <a:t>Examples:</a:t>
            </a:r>
          </a:p>
          <a:p>
            <a:pPr marL="742950" lvl="1" indent="-285750">
              <a:buFont typeface="Arial" panose="020B0604020202020204" pitchFamily="34" charset="0"/>
              <a:buChar char="•"/>
            </a:pPr>
            <a:r>
              <a:rPr lang="en-US" dirty="0" smtClean="0"/>
              <a:t>Research:</a:t>
            </a:r>
          </a:p>
          <a:p>
            <a:pPr marL="1200150" lvl="2" indent="-285750">
              <a:buFont typeface="Arial" panose="020B0604020202020204" pitchFamily="34" charset="0"/>
              <a:buChar char="•"/>
            </a:pPr>
            <a:r>
              <a:rPr lang="en-US" dirty="0" smtClean="0"/>
              <a:t>What are your key results this period and how were you essential to their production?</a:t>
            </a:r>
          </a:p>
          <a:p>
            <a:pPr marL="1200150" lvl="2" indent="-285750">
              <a:buFont typeface="Arial" panose="020B0604020202020204" pitchFamily="34" charset="0"/>
              <a:buChar char="•"/>
            </a:pPr>
            <a:r>
              <a:rPr lang="en-US" dirty="0" smtClean="0"/>
              <a:t>Why do you publish where you do: Quality and Appropriateness?</a:t>
            </a:r>
          </a:p>
          <a:p>
            <a:pPr marL="1200150" lvl="2" indent="-285750">
              <a:buFont typeface="Arial" panose="020B0604020202020204" pitchFamily="34" charset="0"/>
              <a:buChar char="•"/>
            </a:pPr>
            <a:r>
              <a:rPr lang="en-US" dirty="0" smtClean="0"/>
              <a:t>What is the review process for conferences that you consider as important as journals?</a:t>
            </a:r>
          </a:p>
          <a:p>
            <a:pPr marL="1200150" lvl="2" indent="-285750">
              <a:buFont typeface="Arial" panose="020B0604020202020204" pitchFamily="34" charset="0"/>
              <a:buChar char="•"/>
            </a:pPr>
            <a:r>
              <a:rPr lang="en-US" dirty="0" smtClean="0"/>
              <a:t>What are the important metrics in your field (e.g., citations, acceptance rates, …)?</a:t>
            </a:r>
          </a:p>
          <a:p>
            <a:pPr marL="742950" lvl="1" indent="-285750">
              <a:buFont typeface="Arial" panose="020B0604020202020204" pitchFamily="34" charset="0"/>
              <a:buChar char="•"/>
            </a:pPr>
            <a:r>
              <a:rPr lang="en-US" dirty="0" smtClean="0"/>
              <a:t>Teaching:</a:t>
            </a:r>
          </a:p>
          <a:p>
            <a:pPr marL="1200150" lvl="2" indent="-285750">
              <a:buFont typeface="Arial" panose="020B0604020202020204" pitchFamily="34" charset="0"/>
              <a:buChar char="•"/>
            </a:pPr>
            <a:r>
              <a:rPr lang="en-US" dirty="0" smtClean="0"/>
              <a:t>If anything is negative or non-standard, explain.</a:t>
            </a:r>
          </a:p>
          <a:p>
            <a:pPr marL="742950" lvl="1" indent="-285750">
              <a:buFont typeface="Arial" panose="020B0604020202020204" pitchFamily="34" charset="0"/>
              <a:buChar char="•"/>
            </a:pPr>
            <a:r>
              <a:rPr lang="en-US" dirty="0" smtClean="0"/>
              <a:t>Service:</a:t>
            </a:r>
          </a:p>
          <a:p>
            <a:pPr marL="1200150" lvl="2" indent="-285750">
              <a:buFont typeface="Arial" panose="020B0604020202020204" pitchFamily="34" charset="0"/>
              <a:buChar char="•"/>
            </a:pPr>
            <a:r>
              <a:rPr lang="en-US" dirty="0" smtClean="0"/>
              <a:t>Point out the contribution of the important items here or in comments.</a:t>
            </a:r>
          </a:p>
          <a:p>
            <a:pPr marL="742950" lvl="1" indent="-285750">
              <a:buFont typeface="Arial" panose="020B0604020202020204" pitchFamily="34" charset="0"/>
              <a:buChar char="•"/>
            </a:pPr>
            <a:endParaRPr lang="en-US" dirty="0" smtClean="0"/>
          </a:p>
          <a:p>
            <a:endParaRPr lang="en-US" dirty="0"/>
          </a:p>
          <a:p>
            <a:r>
              <a:rPr lang="en-US" dirty="0" smtClean="0"/>
              <a:t>Do not:</a:t>
            </a:r>
          </a:p>
          <a:p>
            <a:pPr marL="285750" indent="-285750">
              <a:buFont typeface="Arial" panose="020B0604020202020204" pitchFamily="34" charset="0"/>
              <a:buChar char="•"/>
            </a:pPr>
            <a:r>
              <a:rPr lang="en-US" dirty="0" smtClean="0"/>
              <a:t>Include lists of information that is already in your file (e.g., publications or funding).</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146586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795</TotalTime>
  <Words>1209</Words>
  <Application>Microsoft Office PowerPoint</Application>
  <PresentationFormat>Widescreen</PresentationFormat>
  <Paragraphs>154</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Observations on the UCR  AP Process: Suggestions on how to help yourself</vt:lpstr>
      <vt:lpstr>UCR AP Process: BCOE Faculty</vt:lpstr>
      <vt:lpstr>BCOE Role of AD-AP</vt:lpstr>
      <vt:lpstr>Suggestions: Research</vt:lpstr>
      <vt:lpstr>Research Funding: The Call</vt:lpstr>
      <vt:lpstr>Suggestions: Teaching</vt:lpstr>
      <vt:lpstr>Criteria for Appointment, Promotion, and Appraisal (Selected text from APM 210-1.d(1))</vt:lpstr>
      <vt:lpstr>Suggestions: Service</vt:lpstr>
      <vt:lpstr>Suggestion: Self-statements</vt:lpstr>
      <vt:lpstr>Discussion</vt:lpstr>
      <vt:lpstr>Support Slides</vt:lpstr>
      <vt:lpstr>Normal UC Merit and Promotion Actions</vt:lpstr>
    </vt:vector>
  </TitlesOfParts>
  <Company>COE Riverside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Jay Farrell</dc:creator>
  <cp:lastModifiedBy>Katharine Hall</cp:lastModifiedBy>
  <cp:revision>40</cp:revision>
  <cp:lastPrinted>2018-09-12T23:18:32Z</cp:lastPrinted>
  <dcterms:created xsi:type="dcterms:W3CDTF">2018-09-06T05:06:20Z</dcterms:created>
  <dcterms:modified xsi:type="dcterms:W3CDTF">2018-10-09T22:59:12Z</dcterms:modified>
</cp:coreProperties>
</file>