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3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6858000" cx="9144000"/>
  <p:notesSz cx="7010400" cy="9236075"/>
  <p:embeddedFontLst>
    <p:embeddedFont>
      <p:font typeface="Garamond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Garamond-bold.fntdata"/><Relationship Id="rId10" Type="http://schemas.openxmlformats.org/officeDocument/2006/relationships/font" Target="fonts/Garamond-regular.fntdata"/><Relationship Id="rId13" Type="http://schemas.openxmlformats.org/officeDocument/2006/relationships/font" Target="fonts/Garamond-boldItalic.fntdata"/><Relationship Id="rId12" Type="http://schemas.openxmlformats.org/officeDocument/2006/relationships/font" Target="fonts/Garamond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3037840" cy="4618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970938" y="0"/>
            <a:ext cx="3037840" cy="4618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95388" y="692150"/>
            <a:ext cx="4619625" cy="34639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772669"/>
            <a:ext cx="3037840" cy="46180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rIns="93175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2" name="Shape 192"/>
          <p:cNvSpPr/>
          <p:nvPr>
            <p:ph idx="2" type="sldImg"/>
          </p:nvPr>
        </p:nvSpPr>
        <p:spPr>
          <a:xfrm>
            <a:off x="1195388" y="692150"/>
            <a:ext cx="4619625" cy="34639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1195388" y="692150"/>
            <a:ext cx="4619625" cy="34639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rIns="93175" wrap="square" tIns="4657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Shape 199"/>
          <p:cNvSpPr txBox="1"/>
          <p:nvPr>
            <p:ph idx="12" type="sldNum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rIns="93175" wrap="square" tIns="46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idx="2" type="sldImg"/>
          </p:nvPr>
        </p:nvSpPr>
        <p:spPr>
          <a:xfrm>
            <a:off x="1195388" y="692150"/>
            <a:ext cx="4619700" cy="34638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/>
          <p:nvPr>
            <p:ph idx="1" type="body"/>
          </p:nvPr>
        </p:nvSpPr>
        <p:spPr>
          <a:xfrm>
            <a:off x="701040" y="4387136"/>
            <a:ext cx="5608200" cy="41562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8" name="Shape 228"/>
          <p:cNvSpPr txBox="1"/>
          <p:nvPr>
            <p:ph idx="12" type="sldNum"/>
          </p:nvPr>
        </p:nvSpPr>
        <p:spPr>
          <a:xfrm>
            <a:off x="3970938" y="8772669"/>
            <a:ext cx="3037800" cy="461700"/>
          </a:xfrm>
          <a:prstGeom prst="rect">
            <a:avLst/>
          </a:prstGeom>
        </p:spPr>
        <p:txBody>
          <a:bodyPr anchorCtr="0" anchor="b" bIns="46575" lIns="93175" rIns="93175" wrap="square" tIns="46575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idx="2" type="sldImg"/>
          </p:nvPr>
        </p:nvSpPr>
        <p:spPr>
          <a:xfrm>
            <a:off x="1195388" y="692150"/>
            <a:ext cx="4619700" cy="34638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701040" y="4387136"/>
            <a:ext cx="5608200" cy="41562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6" name="Shape 236"/>
          <p:cNvSpPr txBox="1"/>
          <p:nvPr>
            <p:ph idx="12" type="sldNum"/>
          </p:nvPr>
        </p:nvSpPr>
        <p:spPr>
          <a:xfrm>
            <a:off x="3970938" y="8772669"/>
            <a:ext cx="3037800" cy="461700"/>
          </a:xfrm>
          <a:prstGeom prst="rect">
            <a:avLst/>
          </a:prstGeom>
        </p:spPr>
        <p:txBody>
          <a:bodyPr anchorCtr="0" anchor="b" bIns="46575" lIns="93175" rIns="93175" wrap="square" tIns="46575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ctr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crbackground.jpg" id="95" name="Shape 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14739" cy="685525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/>
          <p:nvPr/>
        </p:nvSpPr>
        <p:spPr>
          <a:xfrm>
            <a:off x="595313" y="1219200"/>
            <a:ext cx="7924800" cy="914400"/>
          </a:xfrm>
          <a:custGeom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cap="flat" cmpd="sng" w="2540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Shape 97"/>
          <p:cNvCxnSpPr/>
          <p:nvPr/>
        </p:nvCxnSpPr>
        <p:spPr>
          <a:xfrm>
            <a:off x="1995488" y="3962400"/>
            <a:ext cx="6511925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" name="Shape 98"/>
          <p:cNvSpPr txBox="1"/>
          <p:nvPr>
            <p:ph type="ctrTitle"/>
          </p:nvPr>
        </p:nvSpPr>
        <p:spPr>
          <a:xfrm>
            <a:off x="914400" y="1524000"/>
            <a:ext cx="7623175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50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" type="subTitle"/>
          </p:nvPr>
        </p:nvSpPr>
        <p:spPr>
          <a:xfrm>
            <a:off x="1981200" y="3962400"/>
            <a:ext cx="65532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1" type="ftr"/>
          </p:nvPr>
        </p:nvSpPr>
        <p:spPr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rgbClr val="002060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Shape 112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Shape 11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2733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5584" lvl="1" marL="669925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Noto Sans Symbols"/>
              <a:buChar char="❑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9400" lvl="2" marL="102235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43839" lvl="3" marL="133985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61938" lvl="4" marL="16811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61938" lvl="5" marL="21383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61938" lvl="6" marL="25955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61938" lvl="7" marL="30527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61937" lvl="8" marL="35099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Shape 118"/>
          <p:cNvSpPr txBox="1"/>
          <p:nvPr>
            <p:ph idx="2" type="body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2733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35584" lvl="1" marL="669925" marR="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Noto Sans Symbols"/>
              <a:buChar char="❑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9400" lvl="2" marL="102235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43839" lvl="3" marL="1339850" marR="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61938" lvl="4" marL="16811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61938" lvl="5" marL="21383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61938" lvl="6" marL="25955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61938" lvl="7" marL="30527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61937" lvl="8" marL="3509963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Shape 119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4384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50825" lvl="1" marL="669925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7655" lvl="2" marL="102235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52730" lvl="3" marL="1339850" marR="0" rtl="0" algn="l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1463" lvl="4" marL="16811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1463" lvl="5" marL="21383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71463" lvl="6" marL="25955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71463" lvl="7" marL="30527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71462" lvl="8" marL="35099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4384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50825" lvl="1" marL="669925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7655" lvl="2" marL="102235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52730" lvl="3" marL="1339850" marR="0" rtl="0" algn="l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1463" lvl="4" marL="16811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1463" lvl="5" marL="21383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71463" lvl="6" marL="25955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71463" lvl="7" marL="30527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71462" lvl="8" marL="3509963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Shape 12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Shape 13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Shape 135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crbackground.jpg" id="137" name="Shape 1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14739" cy="685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69238" y="6267450"/>
            <a:ext cx="815007" cy="51939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082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0344" lvl="1" marL="669925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Noto Sans Symbols"/>
              <a:buChar char="❑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62890" lvl="2" marL="102235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Shape 14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Shape 146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Shape 14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Shape 148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51" name="Shape 15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Shape 153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Shape 15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Shape 155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 rot="5400000">
            <a:off x="2306637" y="-249238"/>
            <a:ext cx="453072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Shape 159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Shape 16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Shape 161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 rot="5400000">
            <a:off x="4731544" y="2175669"/>
            <a:ext cx="5853112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 rot="5400000">
            <a:off x="540544" y="194469"/>
            <a:ext cx="5853112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Shape 165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Shape 16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Shape 167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AndObj">
  <p:cSld name="Title, Text, and Conten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1" name="Shape 171"/>
          <p:cNvSpPr txBox="1"/>
          <p:nvPr>
            <p:ph idx="2" type="body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Shape 172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Shape 17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Shape 174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AndTwoObj">
  <p:cSld name="Title, Text, and 2 Conten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Shape 178"/>
          <p:cNvSpPr txBox="1"/>
          <p:nvPr>
            <p:ph idx="2" type="body"/>
          </p:nvPr>
        </p:nvSpPr>
        <p:spPr>
          <a:xfrm>
            <a:off x="4648200" y="1600200"/>
            <a:ext cx="4038600" cy="21891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Shape 179"/>
          <p:cNvSpPr txBox="1"/>
          <p:nvPr>
            <p:ph idx="3" type="body"/>
          </p:nvPr>
        </p:nvSpPr>
        <p:spPr>
          <a:xfrm>
            <a:off x="4648200" y="3941763"/>
            <a:ext cx="4038600" cy="21891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0" name="Shape 180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1" name="Shape 18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Shape 182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AndClipArt">
  <p:cSld name="Title, Text and Clip Ar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6" name="Shape 186"/>
          <p:cNvSpPr/>
          <p:nvPr>
            <p:ph idx="2" type="clipArt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7" name="Shape 187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Shape 18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5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35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rgbClr val="888888"/>
              </a:buClr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715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6200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6200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6200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6200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6200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6200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3429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1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6858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0287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3716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17145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0574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24003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274320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1.xml"/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3.xml"/><Relationship Id="rId17" Type="http://schemas.openxmlformats.org/officeDocument/2006/relationships/theme" Target="../theme/theme3.xml"/><Relationship Id="rId1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8100" lvl="0" marL="171450" marR="0" rtl="0" algn="l">
              <a:lnSpc>
                <a:spcPct val="90000"/>
              </a:lnSpc>
              <a:spcBef>
                <a:spcPts val="75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7150" lvl="1" marL="5143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8572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85725" lvl="3" marL="12001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85725" lvl="4" marL="15430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85725" lvl="5" marL="18859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5725" lvl="6" marL="22288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85725" lvl="7" marL="25717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85725" lvl="8" marL="2914650" marR="0" rtl="0" algn="l">
              <a:lnSpc>
                <a:spcPct val="90000"/>
              </a:lnSpc>
              <a:spcBef>
                <a:spcPts val="375"/>
              </a:spcBef>
              <a:buClr>
                <a:schemeClr val="dk1"/>
              </a:buClr>
              <a:buSzPct val="96428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-US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crbackground.jpg" id="85" name="Shape 8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14739" cy="685525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Shape 86"/>
          <p:cNvSpPr txBox="1"/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4572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9144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13716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182880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219075" lvl="0" marL="3429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4999"/>
              <a:buFont typeface="Noto Sans Symbols"/>
              <a:buChar char="■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7965" lvl="1" marL="669925" marR="0" rtl="0" algn="l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Noto Sans Symbols"/>
              <a:buChar char="❑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1144" lvl="2" marL="102235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65000"/>
              <a:buFont typeface="Noto Sans Symbols"/>
              <a:buChar char="■"/>
              <a:defRPr b="0" i="0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34950" lvl="3" marL="1339850" marR="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Noto Sans Symbols"/>
              <a:buChar char="❑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52413" lvl="4" marL="16811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52413" lvl="5" marL="21383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52413" lvl="6" marL="25955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52413" lvl="7" marL="30527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52412" lvl="8" marL="350996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0" type="dt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2" type="sldNum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</a:p>
        </p:txBody>
      </p:sp>
      <p:sp>
        <p:nvSpPr>
          <p:cNvPr id="91" name="Shape 91"/>
          <p:cNvSpPr/>
          <p:nvPr/>
        </p:nvSpPr>
        <p:spPr>
          <a:xfrm>
            <a:off x="438150" y="271463"/>
            <a:ext cx="8229600" cy="609600"/>
          </a:xfrm>
          <a:custGeom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cap="flat" cmpd="sng" w="19050">
            <a:solidFill>
              <a:schemeClr val="accent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" name="Shape 92"/>
          <p:cNvCxnSpPr/>
          <p:nvPr/>
        </p:nvCxnSpPr>
        <p:spPr>
          <a:xfrm>
            <a:off x="473075" y="6129338"/>
            <a:ext cx="82296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93" name="Shape 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69238" y="6267450"/>
            <a:ext cx="815007" cy="5193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7.jpg"/><Relationship Id="rId13" Type="http://schemas.openxmlformats.org/officeDocument/2006/relationships/image" Target="../media/image13.jp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8.jpg"/><Relationship Id="rId14" Type="http://schemas.openxmlformats.org/officeDocument/2006/relationships/image" Target="../media/image9.png"/><Relationship Id="rId5" Type="http://schemas.openxmlformats.org/officeDocument/2006/relationships/image" Target="../media/image3.jpg"/><Relationship Id="rId6" Type="http://schemas.openxmlformats.org/officeDocument/2006/relationships/image" Target="../media/image6.jpg"/><Relationship Id="rId7" Type="http://schemas.openxmlformats.org/officeDocument/2006/relationships/image" Target="../media/image5.png"/><Relationship Id="rId8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235484" y="309304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Office of Student Academic Affairs</a:t>
            </a:r>
          </a:p>
        </p:txBody>
      </p:sp>
      <p:sp>
        <p:nvSpPr>
          <p:cNvPr id="195" name="Shape 195"/>
          <p:cNvSpPr/>
          <p:nvPr/>
        </p:nvSpPr>
        <p:spPr>
          <a:xfrm>
            <a:off x="322877" y="1357481"/>
            <a:ext cx="8545635" cy="483209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b="1" i="0" lang="en-US" sz="2400" u="none" cap="none" strike="noStrik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MISSION</a:t>
            </a:r>
            <a:r>
              <a:rPr b="0" i="0" lang="en-US" sz="2400" u="none" cap="none" strike="noStrik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 – acting on behalf of the BCOE and its departments, the advising office </a:t>
            </a:r>
            <a:r>
              <a:rPr b="0" i="1" lang="en-US" sz="2400" u="none" cap="none" strike="noStrik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supports engineering students in achieving their full academic potential </a:t>
            </a:r>
            <a:r>
              <a:rPr b="0" i="0" lang="en-US" sz="2400" u="none" cap="none" strike="noStrik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by providing guidance and services which enhance students academic development.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55D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255D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b="1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The first line of contact regarding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b="1" i="0" lang="en-US" sz="2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academic concerns and opportunities!!!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00206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Verdana"/>
              <a:buNone/>
            </a:pPr>
            <a:r>
              <a:rPr lang="en-US" sz="2200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rPr>
              <a:t>REFER STUDENTS TO BCOE OFFICE OF STUDENT ACADEMIC AFFAIRS ON ALL ACADEMIC AND ENROLLMENT CONCERNS!!!!!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i="1" sz="2400" u="none" cap="none" strike="noStrike">
              <a:solidFill>
                <a:srgbClr val="255DA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/>
        </p:nvSpPr>
        <p:spPr>
          <a:xfrm>
            <a:off x="118045" y="2873633"/>
            <a:ext cx="1520893" cy="4871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Roderick Smith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Director</a:t>
            </a:r>
          </a:p>
        </p:txBody>
      </p:sp>
      <p:sp>
        <p:nvSpPr>
          <p:cNvPr id="202" name="Shape 202"/>
          <p:cNvSpPr txBox="1"/>
          <p:nvPr/>
        </p:nvSpPr>
        <p:spPr>
          <a:xfrm>
            <a:off x="1638951" y="2841753"/>
            <a:ext cx="1767300" cy="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Tara Brown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Assistant Director </a:t>
            </a:r>
          </a:p>
        </p:txBody>
      </p:sp>
      <p:pic>
        <p:nvPicPr>
          <p:cNvPr descr="TaraBrown1.jpg" id="203" name="Shape 203"/>
          <p:cNvPicPr preferRelativeResize="0"/>
          <p:nvPr/>
        </p:nvPicPr>
        <p:blipFill rotWithShape="1">
          <a:blip r:embed="rId3">
            <a:alphaModFix/>
          </a:blip>
          <a:srcRect b="1428" l="0" r="0" t="1428"/>
          <a:stretch/>
        </p:blipFill>
        <p:spPr>
          <a:xfrm>
            <a:off x="2001825" y="1117600"/>
            <a:ext cx="1138875" cy="1660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mond Harvey.jpg" id="204" name="Shape 204"/>
          <p:cNvPicPr preferRelativeResize="0"/>
          <p:nvPr/>
        </p:nvPicPr>
        <p:blipFill rotWithShape="1">
          <a:blip r:embed="rId4">
            <a:alphaModFix/>
          </a:blip>
          <a:srcRect b="2954" l="0" r="0" t="2945"/>
          <a:stretch/>
        </p:blipFill>
        <p:spPr>
          <a:xfrm>
            <a:off x="3795886" y="1118285"/>
            <a:ext cx="1169063" cy="164899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Shape 205"/>
          <p:cNvSpPr txBox="1"/>
          <p:nvPr/>
        </p:nvSpPr>
        <p:spPr>
          <a:xfrm>
            <a:off x="3245190" y="2829683"/>
            <a:ext cx="2455363" cy="717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Desmond Harvey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lang="en-US" sz="1600">
                <a:solidFill>
                  <a:srgbClr val="997200"/>
                </a:solidFill>
              </a:rPr>
              <a:t>CHEN/ENEN</a:t>
            </a: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5222201" y="2831064"/>
            <a:ext cx="20118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Janeth Jauregui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lang="en-US" sz="1600">
                <a:solidFill>
                  <a:srgbClr val="997200"/>
                </a:solidFill>
              </a:rPr>
              <a:t>ENCS</a:t>
            </a:r>
          </a:p>
        </p:txBody>
      </p:sp>
      <p:pic>
        <p:nvPicPr>
          <p:cNvPr id="207" name="Shape 2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03274" y="1118464"/>
            <a:ext cx="1254740" cy="1672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 txBox="1"/>
          <p:nvPr/>
        </p:nvSpPr>
        <p:spPr>
          <a:xfrm>
            <a:off x="3109826" y="5378800"/>
            <a:ext cx="1521000" cy="4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Thomas</a:t>
            </a:r>
            <a:r>
              <a:rPr lang="en-US" sz="1600">
                <a:solidFill>
                  <a:srgbClr val="997200"/>
                </a:solidFill>
              </a:rPr>
              <a:t> </a:t>
            </a: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McGraw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lang="en-US" sz="1600">
                <a:solidFill>
                  <a:srgbClr val="997200"/>
                </a:solidFill>
              </a:rPr>
              <a:t>CEN/MSE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Font typeface="Arial"/>
              <a:buNone/>
            </a:pPr>
            <a:r>
              <a:t/>
            </a:r>
            <a:endParaRPr sz="1600">
              <a:solidFill>
                <a:srgbClr val="9972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Font typeface="Arial"/>
              <a:buNone/>
            </a:pPr>
            <a:r>
              <a:t/>
            </a:r>
            <a:endParaRPr sz="1600">
              <a:solidFill>
                <a:srgbClr val="9972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Font typeface="Arial"/>
              <a:buNone/>
            </a:pPr>
            <a:r>
              <a:t/>
            </a:r>
            <a:endParaRPr sz="1600">
              <a:solidFill>
                <a:srgbClr val="997200"/>
              </a:solidFill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4523002" y="5247550"/>
            <a:ext cx="1581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Terri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Phonharath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lang="en-US" sz="1600">
                <a:solidFill>
                  <a:srgbClr val="997200"/>
                </a:solidFill>
              </a:rPr>
              <a:t>CSBA</a:t>
            </a: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descr="Thomas McGraw" id="210" name="Shape 210"/>
          <p:cNvPicPr preferRelativeResize="0"/>
          <p:nvPr/>
        </p:nvPicPr>
        <p:blipFill rotWithShape="1">
          <a:blip r:embed="rId6">
            <a:alphaModFix/>
          </a:blip>
          <a:srcRect b="0" l="-219" r="1077" t="0"/>
          <a:stretch/>
        </p:blipFill>
        <p:spPr>
          <a:xfrm>
            <a:off x="3351275" y="3634684"/>
            <a:ext cx="1038088" cy="165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86909" y="3649464"/>
            <a:ext cx="1109178" cy="162826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 txBox="1"/>
          <p:nvPr/>
        </p:nvSpPr>
        <p:spPr>
          <a:xfrm>
            <a:off x="1647438" y="5370710"/>
            <a:ext cx="1671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Emily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Nudge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-US" sz="1600">
                <a:solidFill>
                  <a:srgbClr val="997200"/>
                </a:solidFill>
              </a:rPr>
              <a:t>IEN</a:t>
            </a:r>
          </a:p>
        </p:txBody>
      </p:sp>
      <p:pic>
        <p:nvPicPr>
          <p:cNvPr descr="Emily Nudge1.jpg" id="213" name="Shape 213"/>
          <p:cNvPicPr preferRelativeResize="0"/>
          <p:nvPr/>
        </p:nvPicPr>
        <p:blipFill rotWithShape="1">
          <a:blip r:embed="rId8">
            <a:alphaModFix/>
          </a:blip>
          <a:srcRect b="758" l="0" r="0" t="768"/>
          <a:stretch/>
        </p:blipFill>
        <p:spPr>
          <a:xfrm>
            <a:off x="1913500" y="3691000"/>
            <a:ext cx="1138875" cy="157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289" y="3665569"/>
            <a:ext cx="1290690" cy="157369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/>
          <p:nvPr/>
        </p:nvSpPr>
        <p:spPr>
          <a:xfrm>
            <a:off x="-35850" y="5370700"/>
            <a:ext cx="2196600" cy="4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Malcolm Manuel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1600">
                <a:solidFill>
                  <a:srgbClr val="997200"/>
                </a:solidFill>
              </a:rPr>
              <a:t>CEN</a:t>
            </a: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16" name="Shape 216"/>
          <p:cNvSpPr txBox="1"/>
          <p:nvPr>
            <p:ph type="title"/>
          </p:nvPr>
        </p:nvSpPr>
        <p:spPr>
          <a:xfrm>
            <a:off x="235484" y="309305"/>
            <a:ext cx="8229600" cy="714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The Team – Academic Advisors</a:t>
            </a:r>
          </a:p>
        </p:txBody>
      </p:sp>
      <p:pic>
        <p:nvPicPr>
          <p:cNvPr descr="http://www.iep.ucr.edu/images/program_uploads/headshots/michael_cruz.jpg" id="217" name="Shape 2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97099" y="1117600"/>
            <a:ext cx="1416701" cy="160388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/>
          <p:nvPr/>
        </p:nvSpPr>
        <p:spPr>
          <a:xfrm>
            <a:off x="7061753" y="2797873"/>
            <a:ext cx="22160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Michael Cruz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7200"/>
              </a:buClr>
              <a:buSzPct val="25000"/>
              <a:buFont typeface="Arial"/>
              <a:buNone/>
            </a:pPr>
            <a:r>
              <a:rPr b="0" i="0" lang="en-US" sz="1600" u="none" cap="none" strike="noStrike">
                <a:solidFill>
                  <a:srgbClr val="9972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1600">
                <a:solidFill>
                  <a:srgbClr val="997200"/>
                </a:solidFill>
              </a:rPr>
              <a:t>LEN</a:t>
            </a:r>
          </a:p>
        </p:txBody>
      </p:sp>
      <p:pic>
        <p:nvPicPr>
          <p:cNvPr id="219" name="Shape 21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05941" y="6264222"/>
            <a:ext cx="4317053" cy="588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Shape 2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84050" y="1134425"/>
            <a:ext cx="956788" cy="16837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imberley Wolf SQ.jpg" id="221" name="Shape 221"/>
          <p:cNvPicPr preferRelativeResize="0"/>
          <p:nvPr/>
        </p:nvPicPr>
        <p:blipFill rotWithShape="1">
          <a:blip r:embed="rId13">
            <a:alphaModFix/>
          </a:blip>
          <a:srcRect b="18507" l="17169" r="17696" t="0"/>
          <a:stretch/>
        </p:blipFill>
        <p:spPr>
          <a:xfrm>
            <a:off x="6024524" y="3634675"/>
            <a:ext cx="1290674" cy="1614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Shape 22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487150" y="3663475"/>
            <a:ext cx="1428750" cy="16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 txBox="1"/>
          <p:nvPr/>
        </p:nvSpPr>
        <p:spPr>
          <a:xfrm>
            <a:off x="5955413" y="5291725"/>
            <a:ext cx="14289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600">
                <a:solidFill>
                  <a:srgbClr val="997200"/>
                </a:solidFill>
              </a:rPr>
              <a:t>Kim Wolf </a:t>
            </a:r>
          </a:p>
          <a:p>
            <a:pPr lvl="0" rtl="0" algn="l">
              <a:spcBef>
                <a:spcPts val="0"/>
              </a:spcBef>
              <a:buNone/>
            </a:pPr>
            <a:r>
              <a:rPr lang="en-US" sz="1600">
                <a:solidFill>
                  <a:srgbClr val="997200"/>
                </a:solidFill>
              </a:rPr>
              <a:t>Curriculum</a:t>
            </a:r>
          </a:p>
          <a:p>
            <a:pPr lvl="0" rtl="0" algn="l">
              <a:spcBef>
                <a:spcPts val="0"/>
              </a:spcBef>
              <a:buClr>
                <a:srgbClr val="997200"/>
              </a:buClr>
              <a:buSzPct val="25000"/>
              <a:buFont typeface="Arial"/>
              <a:buNone/>
            </a:pPr>
            <a:r>
              <a:rPr lang="en-US" sz="1600">
                <a:solidFill>
                  <a:srgbClr val="997200"/>
                </a:solidFill>
              </a:rPr>
              <a:t>Planner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7080350" y="5291725"/>
            <a:ext cx="2050200" cy="4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600">
                <a:solidFill>
                  <a:srgbClr val="997200"/>
                </a:solidFill>
              </a:rPr>
              <a:t>Katelyn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en-US" sz="1600">
                <a:solidFill>
                  <a:srgbClr val="997200"/>
                </a:solidFill>
              </a:rPr>
              <a:t>Robinson</a:t>
            </a:r>
          </a:p>
          <a:p>
            <a:pPr lvl="0" rtl="0" algn="ctr">
              <a:spcBef>
                <a:spcPts val="0"/>
              </a:spcBef>
              <a:buClr>
                <a:srgbClr val="997200"/>
              </a:buClr>
              <a:buSzPct val="25000"/>
              <a:buFont typeface="Arial"/>
              <a:buNone/>
            </a:pPr>
            <a:r>
              <a:rPr lang="en-US" sz="1600">
                <a:solidFill>
                  <a:srgbClr val="997200"/>
                </a:solidFill>
              </a:rPr>
              <a:t>Advising/Enrollment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type="title"/>
          </p:nvPr>
        </p:nvSpPr>
        <p:spPr>
          <a:xfrm>
            <a:off x="457200" y="277813"/>
            <a:ext cx="8229600" cy="1139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3600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Short list of what we do ….</a:t>
            </a:r>
          </a:p>
        </p:txBody>
      </p:sp>
      <p:pic>
        <p:nvPicPr>
          <p:cNvPr id="231" name="Shape 231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>
            <a:off x="4512550" y="3352738"/>
            <a:ext cx="3962400" cy="273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Shape 232"/>
          <p:cNvSpPr txBox="1"/>
          <p:nvPr>
            <p:ph idx="1" type="body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-US" sz="2400">
                <a:solidFill>
                  <a:srgbClr val="000000"/>
                </a:solidFill>
              </a:rPr>
              <a:t>Advise and Mentor</a:t>
            </a:r>
          </a:p>
          <a:p>
            <a:pPr indent="0" lvl="0" marL="0" rtl="0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2000">
                <a:solidFill>
                  <a:srgbClr val="000000"/>
                </a:solidFill>
              </a:rPr>
              <a:t>We advise and mentor students on academic matters, support their success, academic and personal growth.  We are generally the first line of contact regarding academic concerns.</a:t>
            </a:r>
          </a:p>
          <a:p>
            <a:pPr indent="0" lvl="0" marL="0" rtl="0">
              <a:lnSpc>
                <a:spcPct val="115000"/>
              </a:lnSpc>
              <a:spcBef>
                <a:spcPts val="500"/>
              </a:spcBef>
              <a:buNone/>
            </a:pPr>
            <a:r>
              <a:t/>
            </a:r>
            <a:endParaRPr sz="2000">
              <a:solidFill>
                <a:srgbClr val="000000"/>
              </a:solidFill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n-US" sz="2400">
                <a:solidFill>
                  <a:srgbClr val="000000"/>
                </a:solidFill>
              </a:rPr>
              <a:t>Enforce Policy</a:t>
            </a:r>
          </a:p>
          <a:p>
            <a:pPr indent="0" lvl="0" marL="0" rtl="0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2000">
                <a:solidFill>
                  <a:srgbClr val="000000"/>
                </a:solidFill>
              </a:rPr>
              <a:t>Uphold academic policies of the university, BCOE, and its departments, explain policies, communicate options to students.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hape 2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550" y="5220300"/>
            <a:ext cx="6773225" cy="9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Shape 239"/>
          <p:cNvSpPr txBox="1"/>
          <p:nvPr>
            <p:ph type="title"/>
          </p:nvPr>
        </p:nvSpPr>
        <p:spPr>
          <a:xfrm>
            <a:off x="457200" y="277813"/>
            <a:ext cx="8229600" cy="1139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3600">
                <a:solidFill>
                  <a:srgbClr val="1C4587"/>
                </a:solidFill>
              </a:rPr>
              <a:t>Things we do to support Departments and Faculty ….</a:t>
            </a:r>
          </a:p>
        </p:txBody>
      </p:sp>
      <p:sp>
        <p:nvSpPr>
          <p:cNvPr id="240" name="Shape 240"/>
          <p:cNvSpPr txBox="1"/>
          <p:nvPr>
            <p:ph idx="1" type="body"/>
          </p:nvPr>
        </p:nvSpPr>
        <p:spPr>
          <a:xfrm>
            <a:off x="391250" y="1600200"/>
            <a:ext cx="8229600" cy="4530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>
                <a:solidFill>
                  <a:schemeClr val="lt1"/>
                </a:solidFill>
              </a:rPr>
              <a:t>..</a:t>
            </a:r>
          </a:p>
        </p:txBody>
      </p:sp>
      <p:pic>
        <p:nvPicPr>
          <p:cNvPr id="241" name="Shape 2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6150" y="1676800"/>
            <a:ext cx="2085651" cy="1770900"/>
          </a:xfrm>
          <a:prstGeom prst="rect">
            <a:avLst/>
          </a:prstGeom>
          <a:noFill/>
          <a:ln cap="flat" cmpd="sng" w="28575">
            <a:solidFill>
              <a:srgbClr val="073763"/>
            </a:solidFill>
            <a:prstDash val="solid"/>
            <a:round/>
            <a:headEnd len="med" w="med" type="none"/>
            <a:tailEnd len="med" w="med" type="none"/>
          </a:ln>
        </p:spPr>
      </p:pic>
      <p:sp>
        <p:nvSpPr>
          <p:cNvPr id="242" name="Shape 242"/>
          <p:cNvSpPr/>
          <p:nvPr/>
        </p:nvSpPr>
        <p:spPr>
          <a:xfrm>
            <a:off x="623475" y="1676800"/>
            <a:ext cx="4030200" cy="1770900"/>
          </a:xfrm>
          <a:prstGeom prst="rect">
            <a:avLst/>
          </a:prstGeom>
          <a:noFill/>
          <a:ln cap="flat" cmpd="sng" w="28575">
            <a:solidFill>
              <a:srgbClr val="073763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1800"/>
              <a:t>Course Scheduling</a:t>
            </a:r>
            <a:r>
              <a:rPr lang="en-US" sz="1800"/>
              <a:t>--Working with the Chairs, we develop the course schedule for all undergraduate programs.</a:t>
            </a:r>
          </a:p>
        </p:txBody>
      </p:sp>
      <p:pic>
        <p:nvPicPr>
          <p:cNvPr id="243" name="Shape 2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475" y="3581375"/>
            <a:ext cx="2030150" cy="1770900"/>
          </a:xfrm>
          <a:prstGeom prst="rect">
            <a:avLst/>
          </a:prstGeom>
          <a:noFill/>
          <a:ln cap="flat" cmpd="sng" w="28575">
            <a:solidFill>
              <a:srgbClr val="073763"/>
            </a:solidFill>
            <a:prstDash val="solid"/>
            <a:round/>
            <a:headEnd len="med" w="med" type="none"/>
            <a:tailEnd len="med" w="med" type="none"/>
          </a:ln>
        </p:spPr>
      </p:pic>
      <p:sp>
        <p:nvSpPr>
          <p:cNvPr id="244" name="Shape 244"/>
          <p:cNvSpPr/>
          <p:nvPr/>
        </p:nvSpPr>
        <p:spPr>
          <a:xfrm>
            <a:off x="2831600" y="3581375"/>
            <a:ext cx="4030200" cy="1770900"/>
          </a:xfrm>
          <a:prstGeom prst="rect">
            <a:avLst/>
          </a:prstGeom>
          <a:noFill/>
          <a:ln cap="flat" cmpd="sng" w="28575">
            <a:solidFill>
              <a:srgbClr val="073763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800"/>
              <a:t>Enrollment Management--</a:t>
            </a:r>
            <a:r>
              <a:rPr lang="en-US" sz="1800"/>
              <a:t>We monitor enrollment ensuring compliance with policy; we manage concurrent enrollment, and all forms of adding and withdrawing from courses.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