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61" r:id="rId3"/>
    <p:sldId id="258" r:id="rId4"/>
    <p:sldId id="263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51" autoAdjust="0"/>
  </p:normalViewPr>
  <p:slideViewPr>
    <p:cSldViewPr snapToGrid="0">
      <p:cViewPr varScale="1">
        <p:scale>
          <a:sx n="160" d="100"/>
          <a:sy n="160" d="100"/>
        </p:scale>
        <p:origin x="1782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312C-D094-4694-9A16-5DC307FDFCD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61E3E-5631-4247-BA0A-777F70AC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2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7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8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232"/>
            <a:ext cx="12192000" cy="8135232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232"/>
            <a:ext cx="12192000" cy="8135232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8615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7082"/>
            <a:ext cx="12192000" cy="8136835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12142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7298"/>
            <a:ext cx="10515600" cy="77146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888"/>
            <a:ext cx="10515600" cy="4351338"/>
          </a:xfrm>
        </p:spPr>
        <p:txBody>
          <a:bodyPr/>
          <a:lstStyle>
            <a:lvl1pPr>
              <a:defRPr>
                <a:solidFill>
                  <a:srgbClr val="183F74"/>
                </a:solidFill>
              </a:defRPr>
            </a:lvl1pPr>
            <a:lvl2pPr>
              <a:defRPr>
                <a:solidFill>
                  <a:srgbClr val="2C6CC0"/>
                </a:solidFill>
              </a:defRPr>
            </a:lvl2pPr>
            <a:lvl3pPr>
              <a:defRPr>
                <a:solidFill>
                  <a:srgbClr val="F1AB00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790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5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2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6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0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0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0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3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182C3-5E1E-469D-9D3F-11E7697920B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3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FB99-1D45-44CE-BDEE-8AB8F850A58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2" b="33611"/>
          <a:stretch/>
        </p:blipFill>
        <p:spPr>
          <a:xfrm>
            <a:off x="0" y="-10506"/>
            <a:ext cx="12192000" cy="102177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solidFill>
            <a:srgbClr val="2F5597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cid:image001.png@01D43876.548C1530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auth.ucr.edu/cas/login?service=https://portal.ucr.edu/uPortal/Login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661116" y="5632898"/>
            <a:ext cx="5682568" cy="5513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Financial and Business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9859"/>
            <a:ext cx="1558746" cy="1580988"/>
          </a:xfrm>
        </p:spPr>
      </p:pic>
      <p:sp>
        <p:nvSpPr>
          <p:cNvPr id="5" name="TextBox 4"/>
          <p:cNvSpPr txBox="1"/>
          <p:nvPr/>
        </p:nvSpPr>
        <p:spPr>
          <a:xfrm>
            <a:off x="714334" y="3180847"/>
            <a:ext cx="2837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Veronica Ruiz</a:t>
            </a:r>
          </a:p>
          <a:p>
            <a:r>
              <a:rPr lang="en-US" sz="1400" dirty="0" smtClean="0"/>
              <a:t>Assistant Dean, Finance and Administration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68946"/>
            <a:ext cx="1558746" cy="1621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292" y="5796972"/>
            <a:ext cx="2876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Alissa Rackstraw</a:t>
            </a:r>
          </a:p>
          <a:p>
            <a:r>
              <a:rPr lang="en-US" sz="1400" dirty="0" smtClean="0"/>
              <a:t>Director, Financial and Business Operations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39775" y="1091928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Dean’s Office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49" y="1727604"/>
            <a:ext cx="1479079" cy="1604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07" y="1727603"/>
            <a:ext cx="1545843" cy="1604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29" y="1727603"/>
            <a:ext cx="1551721" cy="16045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07" y="4546013"/>
            <a:ext cx="1695796" cy="16356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4" y="4546544"/>
            <a:ext cx="1562793" cy="16351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81" y="4546545"/>
            <a:ext cx="1550877" cy="16351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00531" y="3332142"/>
            <a:ext cx="154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Nancy Ford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8532" y="3349580"/>
            <a:ext cx="177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Sabrina Schuster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5429" y="3349580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Isaac Owusu-Frimpong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36123" y="6127709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Bingham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06931" y="6131634"/>
            <a:ext cx="2060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Christina Gnuschke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61887" y="6105549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Susana Aparicio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16948" y="1081805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Bioengineering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726660" y="1041870"/>
            <a:ext cx="2675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Chemical/Environmental Engineering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540354" y="1041871"/>
            <a:ext cx="2293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Computer </a:t>
            </a:r>
            <a:r>
              <a:rPr lang="en-US" b="1" dirty="0" smtClean="0"/>
              <a:t>Science and Engineering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421933" y="3900214"/>
            <a:ext cx="256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Electrical </a:t>
            </a:r>
            <a:r>
              <a:rPr lang="en-US" b="1" dirty="0"/>
              <a:t>and </a:t>
            </a:r>
            <a:r>
              <a:rPr lang="en-US" b="1" dirty="0" smtClean="0"/>
              <a:t>Computer Engineering 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183601" y="3853815"/>
            <a:ext cx="2013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Materials Science </a:t>
            </a:r>
            <a:r>
              <a:rPr lang="en-US" b="1" dirty="0" smtClean="0"/>
              <a:t>&amp; Engineering 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620288" y="3992314"/>
            <a:ext cx="2457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Mechanical Engineering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28228" y="436006"/>
            <a:ext cx="543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Departmental Financial and Administrative Officers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342116" y="901398"/>
            <a:ext cx="2" cy="572374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342116" y="892588"/>
            <a:ext cx="7875520" cy="1486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208110" y="885358"/>
            <a:ext cx="9526" cy="574118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342117" y="6622320"/>
            <a:ext cx="7922783" cy="945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1" descr="cid:image002.png@01D30146.AA4C1E10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32438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22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and Administration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364" y="1596300"/>
            <a:ext cx="5729941" cy="4351338"/>
          </a:xfrm>
        </p:spPr>
        <p:txBody>
          <a:bodyPr/>
          <a:lstStyle/>
          <a:p>
            <a:r>
              <a:rPr lang="en-US" dirty="0" smtClean="0"/>
              <a:t>Financial and Budgetary Support</a:t>
            </a:r>
          </a:p>
          <a:p>
            <a:r>
              <a:rPr lang="en-US" dirty="0"/>
              <a:t>Post Award Administration </a:t>
            </a:r>
            <a:endParaRPr lang="en-US" dirty="0" smtClean="0"/>
          </a:p>
          <a:p>
            <a:r>
              <a:rPr lang="en-US" dirty="0" smtClean="0"/>
              <a:t>Purchasing/Procurement  </a:t>
            </a:r>
          </a:p>
          <a:p>
            <a:r>
              <a:rPr lang="en-US" dirty="0" smtClean="0"/>
              <a:t>Faculty Reimbursements</a:t>
            </a:r>
          </a:p>
          <a:p>
            <a:r>
              <a:rPr lang="en-US" dirty="0" smtClean="0"/>
              <a:t>Travel Administration </a:t>
            </a:r>
          </a:p>
          <a:p>
            <a:r>
              <a:rPr lang="en-US" dirty="0" smtClean="0"/>
              <a:t>Payroll/Personnel Actions 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79776" y="1534373"/>
            <a:ext cx="54221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Rspace Portal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://auth.ucr.edu/cas/login?service=https://portal.ucr.edu/uPortal/Login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&amp; Administrative Applications – Travel, </a:t>
            </a:r>
            <a:r>
              <a:rPr lang="en-US" dirty="0" err="1"/>
              <a:t>eCAF</a:t>
            </a:r>
            <a:r>
              <a:rPr lang="en-US" dirty="0"/>
              <a:t>, </a:t>
            </a:r>
            <a:r>
              <a:rPr lang="en-US" dirty="0" err="1"/>
              <a:t>UCPath</a:t>
            </a:r>
            <a:r>
              <a:rPr lang="en-US" dirty="0"/>
              <a:t> Portal, etc. </a:t>
            </a:r>
            <a:endParaRPr lang="en-US" dirty="0"/>
          </a:p>
        </p:txBody>
      </p:sp>
      <p:pic>
        <p:nvPicPr>
          <p:cNvPr id="12" name="Picture 11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05" y="3729318"/>
            <a:ext cx="2778828" cy="149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 Reminders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9300" y="1364724"/>
            <a:ext cx="6096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u="sng" dirty="0">
                <a:solidFill>
                  <a:schemeClr val="accent1">
                    <a:lumMod val="75000"/>
                  </a:schemeClr>
                </a:solidFill>
              </a:rPr>
              <a:t>Initial Complement Funds/ Start-Up Package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Managed by Dean’s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 years to spend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Regular</a:t>
            </a:r>
            <a:r>
              <a:rPr lang="en-US" dirty="0" smtClean="0"/>
              <a:t> </a:t>
            </a:r>
            <a:r>
              <a:rPr lang="en-US" dirty="0" smtClean="0"/>
              <a:t>reporting </a:t>
            </a:r>
            <a:r>
              <a:rPr lang="en-US" dirty="0" smtClean="0"/>
              <a:t>(review and approve)</a:t>
            </a:r>
            <a:endParaRPr lang="en-US" dirty="0"/>
          </a:p>
          <a:p>
            <a:endParaRPr lang="en-US" dirty="0"/>
          </a:p>
          <a:p>
            <a:r>
              <a:rPr lang="en-US" sz="2200" b="1" u="sng" dirty="0">
                <a:solidFill>
                  <a:schemeClr val="accent1">
                    <a:lumMod val="75000"/>
                  </a:schemeClr>
                </a:solidFill>
              </a:rPr>
              <a:t>Internal Allocation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Managed by Dean’s </a:t>
            </a:r>
            <a:r>
              <a:rPr lang="en-US" dirty="0" smtClean="0"/>
              <a:t>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Established once you have faculty designated funds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Academic Year Faculty Salary Savings Allocations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Funds for BCOE Appointments including Chairs and Associate Deans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Allocations for Grad Student PhD Completion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Allocations for Indirect Cost for Indirect Cost Return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Allocations for MSOL Incentives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979397" y="1310563"/>
            <a:ext cx="47180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solidFill>
                  <a:schemeClr val="accent1">
                    <a:lumMod val="75000"/>
                  </a:schemeClr>
                </a:solidFill>
              </a:rPr>
              <a:t>Financial and Business Processes (Travel, Purchasing Reimbursements etc.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Managed at the department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Schedule time to meet with </a:t>
            </a:r>
            <a:r>
              <a:rPr lang="en-US" dirty="0" smtClean="0"/>
              <a:t>Financial and Administrative Officer to </a:t>
            </a:r>
            <a:r>
              <a:rPr lang="en-US" dirty="0"/>
              <a:t>understand </a:t>
            </a:r>
            <a:r>
              <a:rPr lang="en-US" dirty="0" smtClean="0"/>
              <a:t>UCR policies and procedures.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b="1" u="sng" dirty="0" smtClean="0">
                <a:solidFill>
                  <a:schemeClr val="accent1">
                    <a:lumMod val="75000"/>
                  </a:schemeClr>
                </a:solidFill>
              </a:rPr>
              <a:t>Post Award Administration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Managed at the department 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Schedule time to meet with Contract and Grant Analyst to understand the process. </a:t>
            </a:r>
          </a:p>
          <a:p>
            <a:endParaRPr lang="en-US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9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2664" y="1627302"/>
            <a:ext cx="2950135" cy="3900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u="sng" dirty="0" smtClean="0"/>
              <a:t>Veronica Ruiz</a:t>
            </a:r>
          </a:p>
          <a:p>
            <a:pPr marL="0" indent="0">
              <a:buNone/>
            </a:pPr>
            <a:r>
              <a:rPr lang="en-US" sz="2000" dirty="0" smtClean="0"/>
              <a:t>(951)827-5653</a:t>
            </a:r>
          </a:p>
          <a:p>
            <a:pPr marL="0" indent="0">
              <a:buNone/>
            </a:pPr>
            <a:r>
              <a:rPr lang="en-US" sz="2000" dirty="0" smtClean="0"/>
              <a:t>vruiz@engr.ucr.edu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u="sng" dirty="0" smtClean="0"/>
              <a:t>Alissa Rackstraw</a:t>
            </a:r>
          </a:p>
          <a:p>
            <a:pPr marL="0" indent="0">
              <a:buNone/>
            </a:pPr>
            <a:r>
              <a:rPr lang="en-US" sz="2000" dirty="0" smtClean="0"/>
              <a:t>(951)827-6417</a:t>
            </a:r>
          </a:p>
          <a:p>
            <a:pPr marL="0" indent="0">
              <a:buNone/>
            </a:pPr>
            <a:r>
              <a:rPr lang="en-US" sz="2000" dirty="0" smtClean="0"/>
              <a:t>Alissa.Rackstraw@ucr.edu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946837" y="1113193"/>
            <a:ext cx="351603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u="sng" dirty="0">
                <a:solidFill>
                  <a:srgbClr val="183F74"/>
                </a:solidFill>
              </a:rPr>
              <a:t>Dean’s Office Financial Staff Contact Information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83717" y="5175442"/>
            <a:ext cx="3472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Questions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16963" y="1023222"/>
            <a:ext cx="611691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Meet with your departmental staff to become familiar with UCR policies and procedures.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Don’t hesitate to ask questions or raise concerns.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Be proactive with the administration of your financial resources.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Plan ahead and solicit support when needed.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6963" y="190357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Suggestions to consider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106024" y="1332753"/>
            <a:ext cx="0" cy="39564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8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280</Words>
  <Application>Microsoft Office PowerPoint</Application>
  <PresentationFormat>Widescreen</PresentationFormat>
  <Paragraphs>68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Office Theme</vt:lpstr>
      <vt:lpstr>3_Office Theme</vt:lpstr>
      <vt:lpstr>PowerPoint Presentation</vt:lpstr>
      <vt:lpstr>PowerPoint Presentation</vt:lpstr>
      <vt:lpstr>Finance and Administration </vt:lpstr>
      <vt:lpstr>Quick Reminders </vt:lpstr>
      <vt:lpstr>PowerPoint Presentation</vt:lpstr>
    </vt:vector>
  </TitlesOfParts>
  <Company>COE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Hartney</dc:creator>
  <cp:lastModifiedBy>Veronica Ruiz</cp:lastModifiedBy>
  <cp:revision>29</cp:revision>
  <dcterms:created xsi:type="dcterms:W3CDTF">2017-09-22T19:06:13Z</dcterms:created>
  <dcterms:modified xsi:type="dcterms:W3CDTF">2018-11-06T17:43:46Z</dcterms:modified>
</cp:coreProperties>
</file>