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2"/>
  </p:notesMasterIdLst>
  <p:sldIdLst>
    <p:sldId id="320" r:id="rId3"/>
    <p:sldId id="356" r:id="rId4"/>
    <p:sldId id="465" r:id="rId5"/>
    <p:sldId id="488" r:id="rId6"/>
    <p:sldId id="469" r:id="rId7"/>
    <p:sldId id="471" r:id="rId8"/>
    <p:sldId id="344" r:id="rId9"/>
    <p:sldId id="467" r:id="rId10"/>
    <p:sldId id="36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BB"/>
    <a:srgbClr val="003066"/>
    <a:srgbClr val="2F5597"/>
    <a:srgbClr val="000F3D"/>
    <a:srgbClr val="F1AB00"/>
    <a:srgbClr val="7F7F7F"/>
    <a:srgbClr val="C6D9F2"/>
    <a:srgbClr val="2C6CC0"/>
    <a:srgbClr val="1434AE"/>
    <a:srgbClr val="D2D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3" autoAdjust="0"/>
    <p:restoredTop sz="89660" autoAdjust="0"/>
  </p:normalViewPr>
  <p:slideViewPr>
    <p:cSldViewPr snapToGrid="0">
      <p:cViewPr varScale="1">
        <p:scale>
          <a:sx n="89" d="100"/>
          <a:sy n="89" d="100"/>
        </p:scale>
        <p:origin x="184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Faculty Counts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Counts</c:v>
                </c:pt>
              </c:strCache>
            </c:strRef>
          </c:tx>
          <c:spPr>
            <a:ln w="38100" cap="rnd">
              <a:solidFill>
                <a:srgbClr val="0030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066"/>
              </a:solidFill>
              <a:ln w="38100">
                <a:solidFill>
                  <a:srgbClr val="003066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2.48970285840668E-2"/>
                  <c:y val="-4.8596584422291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71-49D5-8FF6-914FFBF671FE}"/>
                </c:ext>
              </c:extLst>
            </c:dLbl>
            <c:dLbl>
              <c:idx val="12"/>
              <c:layout>
                <c:manualLayout>
                  <c:x val="-3.21588048694385E-2"/>
                  <c:y val="-3.6091802820271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92-4EF6-92F5-69F334D5E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  <c:pt idx="11">
                  <c:v>16-17</c:v>
                </c:pt>
                <c:pt idx="12">
                  <c:v>17-18</c:v>
                </c:pt>
                <c:pt idx="13">
                  <c:v>18-19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70</c:v>
                </c:pt>
                <c:pt idx="1">
                  <c:v>76</c:v>
                </c:pt>
                <c:pt idx="2">
                  <c:v>81</c:v>
                </c:pt>
                <c:pt idx="3">
                  <c:v>85</c:v>
                </c:pt>
                <c:pt idx="4">
                  <c:v>85</c:v>
                </c:pt>
                <c:pt idx="5">
                  <c:v>82</c:v>
                </c:pt>
                <c:pt idx="6">
                  <c:v>78</c:v>
                </c:pt>
                <c:pt idx="7">
                  <c:v>83</c:v>
                </c:pt>
                <c:pt idx="8">
                  <c:v>89</c:v>
                </c:pt>
                <c:pt idx="9">
                  <c:v>96</c:v>
                </c:pt>
                <c:pt idx="10">
                  <c:v>102</c:v>
                </c:pt>
                <c:pt idx="11">
                  <c:v>114</c:v>
                </c:pt>
                <c:pt idx="12">
                  <c:v>125</c:v>
                </c:pt>
                <c:pt idx="13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5F-421A-97DB-419E3A453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69409856"/>
        <c:axId val="-1469409328"/>
      </c:lineChart>
      <c:catAx>
        <c:axId val="-14694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9409328"/>
        <c:crosses val="autoZero"/>
        <c:auto val="1"/>
        <c:lblAlgn val="ctr"/>
        <c:lblOffset val="100"/>
        <c:noMultiLvlLbl val="0"/>
      </c:catAx>
      <c:valAx>
        <c:axId val="-146940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94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Research Awards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1-4BC0-A4D6-7BEFAC09F2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21-4BC0-A4D6-7BEFAC09F2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A21-4BC0-A4D6-7BEFAC09F2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1-4BC0-A4D6-7BEFAC09F282}"/>
              </c:ext>
            </c:extLst>
          </c:dPt>
          <c:cat>
            <c:strRef>
              <c:f>Sheet1!$A$2:$A$5</c:f>
              <c:strCache>
                <c:ptCount val="4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 18</c:v>
                </c:pt>
              </c:strCache>
            </c:strRef>
          </c:cat>
          <c:val>
            <c:numRef>
              <c:f>Sheet1!$B$2:$B$5</c:f>
              <c:numCache>
                <c:formatCode>_([$$-409]* #,##0.00_);_([$$-409]* \(#,##0.00\);_([$$-409]* "-"??_);_(@_)</c:formatCode>
                <c:ptCount val="4"/>
                <c:pt idx="0">
                  <c:v>29.4</c:v>
                </c:pt>
                <c:pt idx="1">
                  <c:v>39.4</c:v>
                </c:pt>
                <c:pt idx="2">
                  <c:v>38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1-4BC0-A4D6-7BEFAC09F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35425984"/>
        <c:axId val="-1470029600"/>
      </c:barChart>
      <c:catAx>
        <c:axId val="-15354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0029600"/>
        <c:crosses val="autoZero"/>
        <c:auto val="1"/>
        <c:lblAlgn val="ctr"/>
        <c:lblOffset val="100"/>
        <c:noMultiLvlLbl val="0"/>
      </c:catAx>
      <c:valAx>
        <c:axId val="-147002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409]* #,##0_);_([$$-409]* \(#,##0\);_([$$-409]* &quot;-&quot;_);_(@_)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542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</a:t>
            </a:r>
            <a:r>
              <a:rPr lang="en-US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Amount Awarded Per Grant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BCOE Grant Average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"$"#,##0</c:formatCode>
                <c:ptCount val="9"/>
                <c:pt idx="0">
                  <c:v>162000</c:v>
                </c:pt>
                <c:pt idx="1">
                  <c:v>132000</c:v>
                </c:pt>
                <c:pt idx="2">
                  <c:v>139000</c:v>
                </c:pt>
                <c:pt idx="3">
                  <c:v>131000</c:v>
                </c:pt>
                <c:pt idx="4">
                  <c:v>140000</c:v>
                </c:pt>
                <c:pt idx="5">
                  <c:v>147000</c:v>
                </c:pt>
                <c:pt idx="6">
                  <c:v>169000</c:v>
                </c:pt>
                <c:pt idx="7">
                  <c:v>177000</c:v>
                </c:pt>
                <c:pt idx="8">
                  <c:v>186000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DF-4CB4-9CF0-F5C6FCF2965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33245056"/>
        <c:axId val="-1833241792"/>
      </c:lineChart>
      <c:catAx>
        <c:axId val="-183324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241792"/>
        <c:crosses val="autoZero"/>
        <c:auto val="1"/>
        <c:lblAlgn val="ctr"/>
        <c:lblOffset val="100"/>
        <c:noMultiLvlLbl val="0"/>
      </c:catAx>
      <c:valAx>
        <c:axId val="-1833241792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245056"/>
        <c:crosses val="autoZero"/>
        <c:crossBetween val="between"/>
        <c:majorUnit val="25000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E2ED3-42B7-4EF8-A75F-1F0772B2B89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137C848-E738-42EC-AC1A-2B9CD5672ED2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2400" b="1" dirty="0">
              <a:latin typeface="Helvetica" panose="020B0604020202020204" pitchFamily="34" charset="0"/>
              <a:cs typeface="Helvetica" panose="020B0604020202020204" pitchFamily="34" charset="0"/>
            </a:rPr>
            <a:t>2017</a:t>
          </a:r>
          <a:br>
            <a:rPr lang="en-US" sz="2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2000" dirty="0">
              <a:latin typeface="Helvetica" panose="020B0604020202020204" pitchFamily="34" charset="0"/>
              <a:cs typeface="Helvetica" panose="020B0604020202020204" pitchFamily="34" charset="0"/>
            </a:rPr>
            <a:t>No. 71</a:t>
          </a:r>
        </a:p>
      </dgm:t>
    </dgm:pt>
    <dgm:pt modelId="{95FB7295-793D-4E0F-997C-158CF0EBA592}" type="parTrans" cxnId="{F35F6F2C-09DE-495E-88F6-0C77FA98F81D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A413BC4-A663-4082-BF99-752B39CF82F0}" type="sibTrans" cxnId="{F35F6F2C-09DE-495E-88F6-0C77FA98F81D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4868513-C93F-4E7B-8F8D-8D4AF8BBF36E}">
      <dgm:prSet phldrT="[Text]" custT="1"/>
      <dgm:spPr>
        <a:solidFill>
          <a:srgbClr val="1434AE"/>
        </a:solidFill>
      </dgm:spPr>
      <dgm:t>
        <a:bodyPr/>
        <a:lstStyle/>
        <a:p>
          <a:r>
            <a:rPr lang="en-US" sz="2400" b="1" dirty="0">
              <a:latin typeface="Helvetica" panose="020B0604020202020204" pitchFamily="34" charset="0"/>
              <a:cs typeface="Helvetica" panose="020B0604020202020204" pitchFamily="34" charset="0"/>
            </a:rPr>
            <a:t>2018</a:t>
          </a:r>
          <a:br>
            <a:rPr lang="en-US" sz="2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2000" dirty="0">
              <a:latin typeface="Helvetica" panose="020B0604020202020204" pitchFamily="34" charset="0"/>
              <a:cs typeface="Helvetica" panose="020B0604020202020204" pitchFamily="34" charset="0"/>
            </a:rPr>
            <a:t>No. 67</a:t>
          </a:r>
        </a:p>
      </dgm:t>
    </dgm:pt>
    <dgm:pt modelId="{1B2986DA-7F32-404E-BD23-47BEB0FB981F}" type="parTrans" cxnId="{CB9E353B-C2D0-4071-9F4E-7E195282D398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5B9B228-4092-4E56-965D-F0D831AE2D70}" type="sibTrans" cxnId="{CB9E353B-C2D0-4071-9F4E-7E195282D398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941E363-E6C5-45A5-BAFB-F6700D98E5C2}">
      <dgm:prSet phldrT="[Text]" custT="1"/>
      <dgm:spPr>
        <a:solidFill>
          <a:srgbClr val="2C6CC0"/>
        </a:solidFill>
      </dgm:spPr>
      <dgm:t>
        <a:bodyPr/>
        <a:lstStyle/>
        <a:p>
          <a:r>
            <a:rPr lang="en-US" sz="2400" b="1" dirty="0">
              <a:latin typeface="Helvetica" panose="020B0604020202020204" pitchFamily="34" charset="0"/>
              <a:cs typeface="Helvetica" panose="020B0604020202020204" pitchFamily="34" charset="0"/>
            </a:rPr>
            <a:t>2019</a:t>
          </a:r>
          <a:br>
            <a:rPr lang="en-US" sz="2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2000" dirty="0">
              <a:latin typeface="Helvetica" panose="020B0604020202020204" pitchFamily="34" charset="0"/>
              <a:cs typeface="Helvetica" panose="020B0604020202020204" pitchFamily="34" charset="0"/>
            </a:rPr>
            <a:t>No. 61</a:t>
          </a:r>
        </a:p>
      </dgm:t>
    </dgm:pt>
    <dgm:pt modelId="{D151D223-F018-4107-902B-62A229BD8533}" type="parTrans" cxnId="{A4A8A27B-C086-4267-AF03-C816E7C6BAC8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6AFF9B2-7847-42E4-8381-6B0A2D50E89E}" type="sibTrans" cxnId="{A4A8A27B-C086-4267-AF03-C816E7C6BAC8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C8263B9-F37C-491A-9DF9-FD6940D73029}" type="pres">
      <dgm:prSet presAssocID="{EA5E2ED3-42B7-4EF8-A75F-1F0772B2B893}" presName="Name0" presStyleCnt="0">
        <dgm:presLayoutVars>
          <dgm:dir/>
          <dgm:resizeHandles val="exact"/>
        </dgm:presLayoutVars>
      </dgm:prSet>
      <dgm:spPr/>
    </dgm:pt>
    <dgm:pt modelId="{428B9ECB-3238-49C0-989E-DC728D629FB9}" type="pres">
      <dgm:prSet presAssocID="{3137C848-E738-42EC-AC1A-2B9CD5672ED2}" presName="node" presStyleLbl="node1" presStyleIdx="0" presStyleCnt="3">
        <dgm:presLayoutVars>
          <dgm:bulletEnabled val="1"/>
        </dgm:presLayoutVars>
      </dgm:prSet>
      <dgm:spPr/>
    </dgm:pt>
    <dgm:pt modelId="{AB7279CD-73E7-406C-8EC3-0E8F8BA0B50E}" type="pres">
      <dgm:prSet presAssocID="{9A413BC4-A663-4082-BF99-752B39CF82F0}" presName="sibTrans" presStyleLbl="sibTrans2D1" presStyleIdx="0" presStyleCnt="2"/>
      <dgm:spPr/>
    </dgm:pt>
    <dgm:pt modelId="{00C0E6C8-76C4-4BB0-B410-B906037F2A59}" type="pres">
      <dgm:prSet presAssocID="{9A413BC4-A663-4082-BF99-752B39CF82F0}" presName="connectorText" presStyleLbl="sibTrans2D1" presStyleIdx="0" presStyleCnt="2"/>
      <dgm:spPr/>
    </dgm:pt>
    <dgm:pt modelId="{F4CB313E-6CCF-470F-BDF1-85C6A759915E}" type="pres">
      <dgm:prSet presAssocID="{54868513-C93F-4E7B-8F8D-8D4AF8BBF36E}" presName="node" presStyleLbl="node1" presStyleIdx="1" presStyleCnt="3">
        <dgm:presLayoutVars>
          <dgm:bulletEnabled val="1"/>
        </dgm:presLayoutVars>
      </dgm:prSet>
      <dgm:spPr/>
    </dgm:pt>
    <dgm:pt modelId="{63BD124C-52B1-4C08-8FA5-F7349AE315E9}" type="pres">
      <dgm:prSet presAssocID="{25B9B228-4092-4E56-965D-F0D831AE2D70}" presName="sibTrans" presStyleLbl="sibTrans2D1" presStyleIdx="1" presStyleCnt="2"/>
      <dgm:spPr/>
    </dgm:pt>
    <dgm:pt modelId="{501EC18C-0CB1-42DE-A445-2374910A1795}" type="pres">
      <dgm:prSet presAssocID="{25B9B228-4092-4E56-965D-F0D831AE2D70}" presName="connectorText" presStyleLbl="sibTrans2D1" presStyleIdx="1" presStyleCnt="2"/>
      <dgm:spPr/>
    </dgm:pt>
    <dgm:pt modelId="{54845867-5DBA-4FA5-9B7E-47675AFE8B23}" type="pres">
      <dgm:prSet presAssocID="{7941E363-E6C5-45A5-BAFB-F6700D98E5C2}" presName="node" presStyleLbl="node1" presStyleIdx="2" presStyleCnt="3">
        <dgm:presLayoutVars>
          <dgm:bulletEnabled val="1"/>
        </dgm:presLayoutVars>
      </dgm:prSet>
      <dgm:spPr/>
    </dgm:pt>
  </dgm:ptLst>
  <dgm:cxnLst>
    <dgm:cxn modelId="{C9667220-0ABE-4D79-A413-82D5686F5790}" type="presOf" srcId="{54868513-C93F-4E7B-8F8D-8D4AF8BBF36E}" destId="{F4CB313E-6CCF-470F-BDF1-85C6A759915E}" srcOrd="0" destOrd="0" presId="urn:microsoft.com/office/officeart/2005/8/layout/process1"/>
    <dgm:cxn modelId="{7FE45F26-A953-407A-912E-AB2D30595589}" type="presOf" srcId="{25B9B228-4092-4E56-965D-F0D831AE2D70}" destId="{63BD124C-52B1-4C08-8FA5-F7349AE315E9}" srcOrd="0" destOrd="0" presId="urn:microsoft.com/office/officeart/2005/8/layout/process1"/>
    <dgm:cxn modelId="{B379082A-217E-4220-B7B3-3C7C86275755}" type="presOf" srcId="{9A413BC4-A663-4082-BF99-752B39CF82F0}" destId="{00C0E6C8-76C4-4BB0-B410-B906037F2A59}" srcOrd="1" destOrd="0" presId="urn:microsoft.com/office/officeart/2005/8/layout/process1"/>
    <dgm:cxn modelId="{F35F6F2C-09DE-495E-88F6-0C77FA98F81D}" srcId="{EA5E2ED3-42B7-4EF8-A75F-1F0772B2B893}" destId="{3137C848-E738-42EC-AC1A-2B9CD5672ED2}" srcOrd="0" destOrd="0" parTransId="{95FB7295-793D-4E0F-997C-158CF0EBA592}" sibTransId="{9A413BC4-A663-4082-BF99-752B39CF82F0}"/>
    <dgm:cxn modelId="{CB9E353B-C2D0-4071-9F4E-7E195282D398}" srcId="{EA5E2ED3-42B7-4EF8-A75F-1F0772B2B893}" destId="{54868513-C93F-4E7B-8F8D-8D4AF8BBF36E}" srcOrd="1" destOrd="0" parTransId="{1B2986DA-7F32-404E-BD23-47BEB0FB981F}" sibTransId="{25B9B228-4092-4E56-965D-F0D831AE2D70}"/>
    <dgm:cxn modelId="{A4A8A27B-C086-4267-AF03-C816E7C6BAC8}" srcId="{EA5E2ED3-42B7-4EF8-A75F-1F0772B2B893}" destId="{7941E363-E6C5-45A5-BAFB-F6700D98E5C2}" srcOrd="2" destOrd="0" parTransId="{D151D223-F018-4107-902B-62A229BD8533}" sibTransId="{96AFF9B2-7847-42E4-8381-6B0A2D50E89E}"/>
    <dgm:cxn modelId="{4CB764E5-35F8-4780-BD8D-3CC5E2813559}" type="presOf" srcId="{25B9B228-4092-4E56-965D-F0D831AE2D70}" destId="{501EC18C-0CB1-42DE-A445-2374910A1795}" srcOrd="1" destOrd="0" presId="urn:microsoft.com/office/officeart/2005/8/layout/process1"/>
    <dgm:cxn modelId="{208D0AF3-31E5-4DF0-8477-EF20E0B6BDAB}" type="presOf" srcId="{EA5E2ED3-42B7-4EF8-A75F-1F0772B2B893}" destId="{2C8263B9-F37C-491A-9DF9-FD6940D73029}" srcOrd="0" destOrd="0" presId="urn:microsoft.com/office/officeart/2005/8/layout/process1"/>
    <dgm:cxn modelId="{89C46FF6-9C8B-40BC-A16F-8B2B39D44ACB}" type="presOf" srcId="{9A413BC4-A663-4082-BF99-752B39CF82F0}" destId="{AB7279CD-73E7-406C-8EC3-0E8F8BA0B50E}" srcOrd="0" destOrd="0" presId="urn:microsoft.com/office/officeart/2005/8/layout/process1"/>
    <dgm:cxn modelId="{683FD4FB-16EF-4A9E-A4C8-EC13514E2669}" type="presOf" srcId="{7941E363-E6C5-45A5-BAFB-F6700D98E5C2}" destId="{54845867-5DBA-4FA5-9B7E-47675AFE8B23}" srcOrd="0" destOrd="0" presId="urn:microsoft.com/office/officeart/2005/8/layout/process1"/>
    <dgm:cxn modelId="{3B0E44FE-962C-4B0A-A0FD-D49C6E7E74DC}" type="presOf" srcId="{3137C848-E738-42EC-AC1A-2B9CD5672ED2}" destId="{428B9ECB-3238-49C0-989E-DC728D629FB9}" srcOrd="0" destOrd="0" presId="urn:microsoft.com/office/officeart/2005/8/layout/process1"/>
    <dgm:cxn modelId="{2436FAC8-E3CC-4C23-A3B5-CEDAD07A959E}" type="presParOf" srcId="{2C8263B9-F37C-491A-9DF9-FD6940D73029}" destId="{428B9ECB-3238-49C0-989E-DC728D629FB9}" srcOrd="0" destOrd="0" presId="urn:microsoft.com/office/officeart/2005/8/layout/process1"/>
    <dgm:cxn modelId="{5C51B67C-450D-4DA2-8BD7-27EF2E17E02F}" type="presParOf" srcId="{2C8263B9-F37C-491A-9DF9-FD6940D73029}" destId="{AB7279CD-73E7-406C-8EC3-0E8F8BA0B50E}" srcOrd="1" destOrd="0" presId="urn:microsoft.com/office/officeart/2005/8/layout/process1"/>
    <dgm:cxn modelId="{0C5DC6FC-580E-49F7-819B-8D17C16268CF}" type="presParOf" srcId="{AB7279CD-73E7-406C-8EC3-0E8F8BA0B50E}" destId="{00C0E6C8-76C4-4BB0-B410-B906037F2A59}" srcOrd="0" destOrd="0" presId="urn:microsoft.com/office/officeart/2005/8/layout/process1"/>
    <dgm:cxn modelId="{51BD448A-0C7E-417F-8C3D-3B64EC4FABDA}" type="presParOf" srcId="{2C8263B9-F37C-491A-9DF9-FD6940D73029}" destId="{F4CB313E-6CCF-470F-BDF1-85C6A759915E}" srcOrd="2" destOrd="0" presId="urn:microsoft.com/office/officeart/2005/8/layout/process1"/>
    <dgm:cxn modelId="{5B9EE13E-212D-4208-A775-C77765F66A21}" type="presParOf" srcId="{2C8263B9-F37C-491A-9DF9-FD6940D73029}" destId="{63BD124C-52B1-4C08-8FA5-F7349AE315E9}" srcOrd="3" destOrd="0" presId="urn:microsoft.com/office/officeart/2005/8/layout/process1"/>
    <dgm:cxn modelId="{D7761614-75DA-4E88-874A-9D09DDB19067}" type="presParOf" srcId="{63BD124C-52B1-4C08-8FA5-F7349AE315E9}" destId="{501EC18C-0CB1-42DE-A445-2374910A1795}" srcOrd="0" destOrd="0" presId="urn:microsoft.com/office/officeart/2005/8/layout/process1"/>
    <dgm:cxn modelId="{F9F49CD7-AA40-4979-969D-9657CE269006}" type="presParOf" srcId="{2C8263B9-F37C-491A-9DF9-FD6940D73029}" destId="{54845867-5DBA-4FA5-9B7E-47675AFE8B2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2A7A9-E04B-4968-99BE-CE8A0D8468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57027-11EC-4EEA-88D5-5357A29260B0}">
      <dgm:prSet phldrT="[Text]"/>
      <dgm:spPr>
        <a:solidFill>
          <a:srgbClr val="003D77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Chemical Engineering</a:t>
          </a:r>
        </a:p>
      </dgm:t>
    </dgm:pt>
    <dgm:pt modelId="{9BEE4642-3C6B-403F-A31F-7C9D276B4ABB}" type="parTrans" cxnId="{811F73CB-55A8-446D-9CA3-91FAD1F3C62E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17D7F33-0F2E-4F8C-85F7-13B0E73E8F95}" type="sibTrans" cxnId="{811F73CB-55A8-446D-9CA3-91FAD1F3C62E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72127C-97A6-438A-945A-68D0730A1E7A}">
      <dgm:prSet phldrT="[Text]"/>
      <dgm:spPr>
        <a:solidFill>
          <a:srgbClr val="003D77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Computer Engineering</a:t>
          </a:r>
        </a:p>
      </dgm:t>
    </dgm:pt>
    <dgm:pt modelId="{E8EEFDB5-B9BC-4904-94E8-684E0FCB4691}" type="parTrans" cxnId="{F918D6EE-815F-4951-BCC9-6C62300EDA4D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923939-D2C4-40FF-9C50-8A7C2D1F4266}" type="sibTrans" cxnId="{F918D6EE-815F-4951-BCC9-6C62300EDA4D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F4D992-B09A-4762-9A35-30A0183BBD36}">
      <dgm:prSet phldrT="[Text]"/>
      <dgm:spPr>
        <a:solidFill>
          <a:srgbClr val="003D77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Electrical Engineering</a:t>
          </a:r>
        </a:p>
      </dgm:t>
    </dgm:pt>
    <dgm:pt modelId="{D17205F7-A704-46A9-9946-D01555B9B074}" type="parTrans" cxnId="{467D22EB-6CBA-48F9-88C4-B97F698CDB08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B68CEB5-0048-4382-8532-6D75C794BE03}" type="sibTrans" cxnId="{467D22EB-6CBA-48F9-88C4-B97F698CDB08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E98C0BE-8162-4530-9F65-A29FFA0FA26F}">
      <dgm:prSet phldrT="[Text]"/>
      <dgm:spPr>
        <a:solidFill>
          <a:srgbClr val="003D77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Bioengineering</a:t>
          </a:r>
        </a:p>
      </dgm:t>
    </dgm:pt>
    <dgm:pt modelId="{E1F81507-EB96-4F69-A09F-2DEAB31367B2}" type="parTrans" cxnId="{C39CA5D0-516A-4834-8608-AED62961DDF0}">
      <dgm:prSet/>
      <dgm:spPr/>
      <dgm:t>
        <a:bodyPr/>
        <a:lstStyle/>
        <a:p>
          <a:endParaRPr lang="en-US"/>
        </a:p>
      </dgm:t>
    </dgm:pt>
    <dgm:pt modelId="{BA6BCCCB-4FD8-45E2-B3DB-27394158D28E}" type="sibTrans" cxnId="{C39CA5D0-516A-4834-8608-AED62961DDF0}">
      <dgm:prSet/>
      <dgm:spPr/>
      <dgm:t>
        <a:bodyPr/>
        <a:lstStyle/>
        <a:p>
          <a:endParaRPr lang="en-US"/>
        </a:p>
      </dgm:t>
    </dgm:pt>
    <dgm:pt modelId="{D8BD56FD-FBE0-4294-AE4E-4DC910D17C72}" type="pres">
      <dgm:prSet presAssocID="{B032A7A9-E04B-4968-99BE-CE8A0D8468AB}" presName="diagram" presStyleCnt="0">
        <dgm:presLayoutVars>
          <dgm:dir/>
          <dgm:resizeHandles val="exact"/>
        </dgm:presLayoutVars>
      </dgm:prSet>
      <dgm:spPr/>
    </dgm:pt>
    <dgm:pt modelId="{B7BBE8E8-DCD8-4C43-A187-46F2197F79B2}" type="pres">
      <dgm:prSet presAssocID="{DE98C0BE-8162-4530-9F65-A29FFA0FA26F}" presName="node" presStyleLbl="node1" presStyleIdx="0" presStyleCnt="4">
        <dgm:presLayoutVars>
          <dgm:bulletEnabled val="1"/>
        </dgm:presLayoutVars>
      </dgm:prSet>
      <dgm:spPr/>
    </dgm:pt>
    <dgm:pt modelId="{D424F9E6-BA7D-42A8-AEDF-E86B69A1675F}" type="pres">
      <dgm:prSet presAssocID="{BA6BCCCB-4FD8-45E2-B3DB-27394158D28E}" presName="sibTrans" presStyleCnt="0"/>
      <dgm:spPr/>
    </dgm:pt>
    <dgm:pt modelId="{4C8D75FE-E4A7-4F6B-ABFA-AA687CA46A82}" type="pres">
      <dgm:prSet presAssocID="{8BB57027-11EC-4EEA-88D5-5357A29260B0}" presName="node" presStyleLbl="node1" presStyleIdx="1" presStyleCnt="4">
        <dgm:presLayoutVars>
          <dgm:bulletEnabled val="1"/>
        </dgm:presLayoutVars>
      </dgm:prSet>
      <dgm:spPr/>
    </dgm:pt>
    <dgm:pt modelId="{EE5C88AB-0078-4B3F-901E-BF518D0B8CC1}" type="pres">
      <dgm:prSet presAssocID="{D17D7F33-0F2E-4F8C-85F7-13B0E73E8F95}" presName="sibTrans" presStyleCnt="0"/>
      <dgm:spPr/>
    </dgm:pt>
    <dgm:pt modelId="{F43E6D7A-F37C-41F7-AC9D-ECC6F5B8B224}" type="pres">
      <dgm:prSet presAssocID="{0772127C-97A6-438A-945A-68D0730A1E7A}" presName="node" presStyleLbl="node1" presStyleIdx="2" presStyleCnt="4">
        <dgm:presLayoutVars>
          <dgm:bulletEnabled val="1"/>
        </dgm:presLayoutVars>
      </dgm:prSet>
      <dgm:spPr/>
    </dgm:pt>
    <dgm:pt modelId="{234E9680-19DF-4F70-9EB1-BE39E8F826BE}" type="pres">
      <dgm:prSet presAssocID="{1B923939-D2C4-40FF-9C50-8A7C2D1F4266}" presName="sibTrans" presStyleCnt="0"/>
      <dgm:spPr/>
    </dgm:pt>
    <dgm:pt modelId="{8B97015E-8E45-4029-A4CF-1B34522999BE}" type="pres">
      <dgm:prSet presAssocID="{5CF4D992-B09A-4762-9A35-30A0183BBD36}" presName="node" presStyleLbl="node1" presStyleIdx="3" presStyleCnt="4">
        <dgm:presLayoutVars>
          <dgm:bulletEnabled val="1"/>
        </dgm:presLayoutVars>
      </dgm:prSet>
      <dgm:spPr/>
    </dgm:pt>
  </dgm:ptLst>
  <dgm:cxnLst>
    <dgm:cxn modelId="{5217DD22-50F3-4866-8C5B-786DEE17ACBC}" type="presOf" srcId="{DE98C0BE-8162-4530-9F65-A29FFA0FA26F}" destId="{B7BBE8E8-DCD8-4C43-A187-46F2197F79B2}" srcOrd="0" destOrd="0" presId="urn:microsoft.com/office/officeart/2005/8/layout/default"/>
    <dgm:cxn modelId="{C2B0C54C-8BE3-4F5C-AB72-94A4CA6AD5FC}" type="presOf" srcId="{5CF4D992-B09A-4762-9A35-30A0183BBD36}" destId="{8B97015E-8E45-4029-A4CF-1B34522999BE}" srcOrd="0" destOrd="0" presId="urn:microsoft.com/office/officeart/2005/8/layout/default"/>
    <dgm:cxn modelId="{10D29F9F-7776-431C-9FEC-2A5E7CCC5E48}" type="presOf" srcId="{B032A7A9-E04B-4968-99BE-CE8A0D8468AB}" destId="{D8BD56FD-FBE0-4294-AE4E-4DC910D17C72}" srcOrd="0" destOrd="0" presId="urn:microsoft.com/office/officeart/2005/8/layout/default"/>
    <dgm:cxn modelId="{5AEF90AC-F6FD-4537-B4FD-3A07E385DEF7}" type="presOf" srcId="{8BB57027-11EC-4EEA-88D5-5357A29260B0}" destId="{4C8D75FE-E4A7-4F6B-ABFA-AA687CA46A82}" srcOrd="0" destOrd="0" presId="urn:microsoft.com/office/officeart/2005/8/layout/default"/>
    <dgm:cxn modelId="{ED6DBDB1-8AC1-4F28-BDEE-5DDE1F6B9D4B}" type="presOf" srcId="{0772127C-97A6-438A-945A-68D0730A1E7A}" destId="{F43E6D7A-F37C-41F7-AC9D-ECC6F5B8B224}" srcOrd="0" destOrd="0" presId="urn:microsoft.com/office/officeart/2005/8/layout/default"/>
    <dgm:cxn modelId="{811F73CB-55A8-446D-9CA3-91FAD1F3C62E}" srcId="{B032A7A9-E04B-4968-99BE-CE8A0D8468AB}" destId="{8BB57027-11EC-4EEA-88D5-5357A29260B0}" srcOrd="1" destOrd="0" parTransId="{9BEE4642-3C6B-403F-A31F-7C9D276B4ABB}" sibTransId="{D17D7F33-0F2E-4F8C-85F7-13B0E73E8F95}"/>
    <dgm:cxn modelId="{C39CA5D0-516A-4834-8608-AED62961DDF0}" srcId="{B032A7A9-E04B-4968-99BE-CE8A0D8468AB}" destId="{DE98C0BE-8162-4530-9F65-A29FFA0FA26F}" srcOrd="0" destOrd="0" parTransId="{E1F81507-EB96-4F69-A09F-2DEAB31367B2}" sibTransId="{BA6BCCCB-4FD8-45E2-B3DB-27394158D28E}"/>
    <dgm:cxn modelId="{467D22EB-6CBA-48F9-88C4-B97F698CDB08}" srcId="{B032A7A9-E04B-4968-99BE-CE8A0D8468AB}" destId="{5CF4D992-B09A-4762-9A35-30A0183BBD36}" srcOrd="3" destOrd="0" parTransId="{D17205F7-A704-46A9-9946-D01555B9B074}" sibTransId="{DB68CEB5-0048-4382-8532-6D75C794BE03}"/>
    <dgm:cxn modelId="{F918D6EE-815F-4951-BCC9-6C62300EDA4D}" srcId="{B032A7A9-E04B-4968-99BE-CE8A0D8468AB}" destId="{0772127C-97A6-438A-945A-68D0730A1E7A}" srcOrd="2" destOrd="0" parTransId="{E8EEFDB5-B9BC-4904-94E8-684E0FCB4691}" sibTransId="{1B923939-D2C4-40FF-9C50-8A7C2D1F4266}"/>
    <dgm:cxn modelId="{E4B36B56-0D57-414F-AD47-D3461C64A8C7}" type="presParOf" srcId="{D8BD56FD-FBE0-4294-AE4E-4DC910D17C72}" destId="{B7BBE8E8-DCD8-4C43-A187-46F2197F79B2}" srcOrd="0" destOrd="0" presId="urn:microsoft.com/office/officeart/2005/8/layout/default"/>
    <dgm:cxn modelId="{1E80357B-06E9-461B-BFD6-0D7A878D974C}" type="presParOf" srcId="{D8BD56FD-FBE0-4294-AE4E-4DC910D17C72}" destId="{D424F9E6-BA7D-42A8-AEDF-E86B69A1675F}" srcOrd="1" destOrd="0" presId="urn:microsoft.com/office/officeart/2005/8/layout/default"/>
    <dgm:cxn modelId="{58C95CD5-246D-4B68-9895-CFEEB686645C}" type="presParOf" srcId="{D8BD56FD-FBE0-4294-AE4E-4DC910D17C72}" destId="{4C8D75FE-E4A7-4F6B-ABFA-AA687CA46A82}" srcOrd="2" destOrd="0" presId="urn:microsoft.com/office/officeart/2005/8/layout/default"/>
    <dgm:cxn modelId="{EF886292-127C-465E-8EA8-D4E57B05E9CD}" type="presParOf" srcId="{D8BD56FD-FBE0-4294-AE4E-4DC910D17C72}" destId="{EE5C88AB-0078-4B3F-901E-BF518D0B8CC1}" srcOrd="3" destOrd="0" presId="urn:microsoft.com/office/officeart/2005/8/layout/default"/>
    <dgm:cxn modelId="{4C26D89A-D669-43D6-A752-332ED390AFBC}" type="presParOf" srcId="{D8BD56FD-FBE0-4294-AE4E-4DC910D17C72}" destId="{F43E6D7A-F37C-41F7-AC9D-ECC6F5B8B224}" srcOrd="4" destOrd="0" presId="urn:microsoft.com/office/officeart/2005/8/layout/default"/>
    <dgm:cxn modelId="{30224993-8BDF-480D-8066-8C2618CF5CB6}" type="presParOf" srcId="{D8BD56FD-FBE0-4294-AE4E-4DC910D17C72}" destId="{234E9680-19DF-4F70-9EB1-BE39E8F826BE}" srcOrd="5" destOrd="0" presId="urn:microsoft.com/office/officeart/2005/8/layout/default"/>
    <dgm:cxn modelId="{0FC8014E-9931-4E6F-9587-091AC07116AD}" type="presParOf" srcId="{D8BD56FD-FBE0-4294-AE4E-4DC910D17C72}" destId="{8B97015E-8E45-4029-A4CF-1B34522999B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32A7A9-E04B-4968-99BE-CE8A0D8468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F4F18-6790-43E6-B1C2-2175828813BB}">
      <dgm:prSet phldrT="[Text]"/>
      <dgm:spPr>
        <a:solidFill>
          <a:srgbClr val="003D77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Materials Science &amp; Engineering</a:t>
          </a:r>
        </a:p>
      </dgm:t>
    </dgm:pt>
    <dgm:pt modelId="{931E29C5-C13E-4D40-A9E4-5779CFC9E31A}" type="parTrans" cxnId="{729A40D2-B593-4FAC-AE0C-7B3F1ECD6C18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DCDCDF5-C144-4CEB-97F5-EA603375FCCD}" type="sibTrans" cxnId="{729A40D2-B593-4FAC-AE0C-7B3F1ECD6C18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BB57027-11EC-4EEA-88D5-5357A29260B0}">
      <dgm:prSet phldrT="[Text]"/>
      <dgm:spPr>
        <a:solidFill>
          <a:srgbClr val="003D77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Mechanical Engineering</a:t>
          </a:r>
        </a:p>
      </dgm:t>
    </dgm:pt>
    <dgm:pt modelId="{9BEE4642-3C6B-403F-A31F-7C9D276B4ABB}" type="parTrans" cxnId="{811F73CB-55A8-446D-9CA3-91FAD1F3C62E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17D7F33-0F2E-4F8C-85F7-13B0E73E8F95}" type="sibTrans" cxnId="{811F73CB-55A8-446D-9CA3-91FAD1F3C62E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72127C-97A6-438A-945A-68D0730A1E7A}">
      <dgm:prSet phldrT="[Text]"/>
      <dgm:spPr>
        <a:solidFill>
          <a:srgbClr val="003D77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Master of Science in Engineering Online</a:t>
          </a:r>
        </a:p>
      </dgm:t>
    </dgm:pt>
    <dgm:pt modelId="{E8EEFDB5-B9BC-4904-94E8-684E0FCB4691}" type="parTrans" cxnId="{F918D6EE-815F-4951-BCC9-6C62300EDA4D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923939-D2C4-40FF-9C50-8A7C2D1F4266}" type="sibTrans" cxnId="{F918D6EE-815F-4951-BCC9-6C62300EDA4D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57BD708-BD86-43B6-ABBC-DB549B11876E}">
      <dgm:prSet phldrT="[Text]"/>
      <dgm:spPr>
        <a:solidFill>
          <a:srgbClr val="003D77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Environmental Engineering</a:t>
          </a:r>
        </a:p>
      </dgm:t>
    </dgm:pt>
    <dgm:pt modelId="{833F6CF7-9873-4C51-BF17-1C19FC18324C}" type="parTrans" cxnId="{867A2F97-7EF6-4B82-898A-AFF46A67A619}">
      <dgm:prSet/>
      <dgm:spPr/>
      <dgm:t>
        <a:bodyPr/>
        <a:lstStyle/>
        <a:p>
          <a:endParaRPr lang="en-US"/>
        </a:p>
      </dgm:t>
    </dgm:pt>
    <dgm:pt modelId="{C6C8D90D-607E-4083-B69E-4E7465E5C034}" type="sibTrans" cxnId="{867A2F97-7EF6-4B82-898A-AFF46A67A619}">
      <dgm:prSet/>
      <dgm:spPr/>
      <dgm:t>
        <a:bodyPr/>
        <a:lstStyle/>
        <a:p>
          <a:endParaRPr lang="en-US"/>
        </a:p>
      </dgm:t>
    </dgm:pt>
    <dgm:pt modelId="{D8BD56FD-FBE0-4294-AE4E-4DC910D17C72}" type="pres">
      <dgm:prSet presAssocID="{B032A7A9-E04B-4968-99BE-CE8A0D8468AB}" presName="diagram" presStyleCnt="0">
        <dgm:presLayoutVars>
          <dgm:dir/>
          <dgm:resizeHandles val="exact"/>
        </dgm:presLayoutVars>
      </dgm:prSet>
      <dgm:spPr/>
    </dgm:pt>
    <dgm:pt modelId="{B87BC0FA-3301-4862-9E02-2D21D8E3303C}" type="pres">
      <dgm:prSet presAssocID="{457BD708-BD86-43B6-ABBC-DB549B11876E}" presName="node" presStyleLbl="node1" presStyleIdx="0" presStyleCnt="4">
        <dgm:presLayoutVars>
          <dgm:bulletEnabled val="1"/>
        </dgm:presLayoutVars>
      </dgm:prSet>
      <dgm:spPr/>
    </dgm:pt>
    <dgm:pt modelId="{08F2A8C5-988A-4DF2-AB8E-0D5B21F225D8}" type="pres">
      <dgm:prSet presAssocID="{C6C8D90D-607E-4083-B69E-4E7465E5C034}" presName="sibTrans" presStyleCnt="0"/>
      <dgm:spPr/>
    </dgm:pt>
    <dgm:pt modelId="{F8AE7EB1-B6B7-4D70-BC2F-396B13B2759F}" type="pres">
      <dgm:prSet presAssocID="{485F4F18-6790-43E6-B1C2-2175828813BB}" presName="node" presStyleLbl="node1" presStyleIdx="1" presStyleCnt="4">
        <dgm:presLayoutVars>
          <dgm:bulletEnabled val="1"/>
        </dgm:presLayoutVars>
      </dgm:prSet>
      <dgm:spPr/>
    </dgm:pt>
    <dgm:pt modelId="{D5292CCB-5CCE-4139-8CDD-53A8520857B8}" type="pres">
      <dgm:prSet presAssocID="{2DCDCDF5-C144-4CEB-97F5-EA603375FCCD}" presName="sibTrans" presStyleCnt="0"/>
      <dgm:spPr/>
    </dgm:pt>
    <dgm:pt modelId="{4C8D75FE-E4A7-4F6B-ABFA-AA687CA46A82}" type="pres">
      <dgm:prSet presAssocID="{8BB57027-11EC-4EEA-88D5-5357A29260B0}" presName="node" presStyleLbl="node1" presStyleIdx="2" presStyleCnt="4">
        <dgm:presLayoutVars>
          <dgm:bulletEnabled val="1"/>
        </dgm:presLayoutVars>
      </dgm:prSet>
      <dgm:spPr/>
    </dgm:pt>
    <dgm:pt modelId="{EE5C88AB-0078-4B3F-901E-BF518D0B8CC1}" type="pres">
      <dgm:prSet presAssocID="{D17D7F33-0F2E-4F8C-85F7-13B0E73E8F95}" presName="sibTrans" presStyleCnt="0"/>
      <dgm:spPr/>
    </dgm:pt>
    <dgm:pt modelId="{F43E6D7A-F37C-41F7-AC9D-ECC6F5B8B224}" type="pres">
      <dgm:prSet presAssocID="{0772127C-97A6-438A-945A-68D0730A1E7A}" presName="node" presStyleLbl="node1" presStyleIdx="3" presStyleCnt="4">
        <dgm:presLayoutVars>
          <dgm:bulletEnabled val="1"/>
        </dgm:presLayoutVars>
      </dgm:prSet>
      <dgm:spPr/>
    </dgm:pt>
  </dgm:ptLst>
  <dgm:cxnLst>
    <dgm:cxn modelId="{867A2F97-7EF6-4B82-898A-AFF46A67A619}" srcId="{B032A7A9-E04B-4968-99BE-CE8A0D8468AB}" destId="{457BD708-BD86-43B6-ABBC-DB549B11876E}" srcOrd="0" destOrd="0" parTransId="{833F6CF7-9873-4C51-BF17-1C19FC18324C}" sibTransId="{C6C8D90D-607E-4083-B69E-4E7465E5C034}"/>
    <dgm:cxn modelId="{10D29F9F-7776-431C-9FEC-2A5E7CCC5E48}" type="presOf" srcId="{B032A7A9-E04B-4968-99BE-CE8A0D8468AB}" destId="{D8BD56FD-FBE0-4294-AE4E-4DC910D17C72}" srcOrd="0" destOrd="0" presId="urn:microsoft.com/office/officeart/2005/8/layout/default"/>
    <dgm:cxn modelId="{5AEF90AC-F6FD-4537-B4FD-3A07E385DEF7}" type="presOf" srcId="{8BB57027-11EC-4EEA-88D5-5357A29260B0}" destId="{4C8D75FE-E4A7-4F6B-ABFA-AA687CA46A82}" srcOrd="0" destOrd="0" presId="urn:microsoft.com/office/officeart/2005/8/layout/default"/>
    <dgm:cxn modelId="{ED6DBDB1-8AC1-4F28-BDEE-5DDE1F6B9D4B}" type="presOf" srcId="{0772127C-97A6-438A-945A-68D0730A1E7A}" destId="{F43E6D7A-F37C-41F7-AC9D-ECC6F5B8B224}" srcOrd="0" destOrd="0" presId="urn:microsoft.com/office/officeart/2005/8/layout/default"/>
    <dgm:cxn modelId="{811F73CB-55A8-446D-9CA3-91FAD1F3C62E}" srcId="{B032A7A9-E04B-4968-99BE-CE8A0D8468AB}" destId="{8BB57027-11EC-4EEA-88D5-5357A29260B0}" srcOrd="2" destOrd="0" parTransId="{9BEE4642-3C6B-403F-A31F-7C9D276B4ABB}" sibTransId="{D17D7F33-0F2E-4F8C-85F7-13B0E73E8F95}"/>
    <dgm:cxn modelId="{729A40D2-B593-4FAC-AE0C-7B3F1ECD6C18}" srcId="{B032A7A9-E04B-4968-99BE-CE8A0D8468AB}" destId="{485F4F18-6790-43E6-B1C2-2175828813BB}" srcOrd="1" destOrd="0" parTransId="{931E29C5-C13E-4D40-A9E4-5779CFC9E31A}" sibTransId="{2DCDCDF5-C144-4CEB-97F5-EA603375FCCD}"/>
    <dgm:cxn modelId="{891911E7-A247-4EF4-96A0-8210BD8A94D8}" type="presOf" srcId="{485F4F18-6790-43E6-B1C2-2175828813BB}" destId="{F8AE7EB1-B6B7-4D70-BC2F-396B13B2759F}" srcOrd="0" destOrd="0" presId="urn:microsoft.com/office/officeart/2005/8/layout/default"/>
    <dgm:cxn modelId="{F918D6EE-815F-4951-BCC9-6C62300EDA4D}" srcId="{B032A7A9-E04B-4968-99BE-CE8A0D8468AB}" destId="{0772127C-97A6-438A-945A-68D0730A1E7A}" srcOrd="3" destOrd="0" parTransId="{E8EEFDB5-B9BC-4904-94E8-684E0FCB4691}" sibTransId="{1B923939-D2C4-40FF-9C50-8A7C2D1F4266}"/>
    <dgm:cxn modelId="{126C1AFA-5885-483D-B3ED-2A492A40E202}" type="presOf" srcId="{457BD708-BD86-43B6-ABBC-DB549B11876E}" destId="{B87BC0FA-3301-4862-9E02-2D21D8E3303C}" srcOrd="0" destOrd="0" presId="urn:microsoft.com/office/officeart/2005/8/layout/default"/>
    <dgm:cxn modelId="{87B22D00-9486-4ACB-99A8-2730C78B95F5}" type="presParOf" srcId="{D8BD56FD-FBE0-4294-AE4E-4DC910D17C72}" destId="{B87BC0FA-3301-4862-9E02-2D21D8E3303C}" srcOrd="0" destOrd="0" presId="urn:microsoft.com/office/officeart/2005/8/layout/default"/>
    <dgm:cxn modelId="{E1A44678-2B89-497D-BC35-9B3CBBAF91AD}" type="presParOf" srcId="{D8BD56FD-FBE0-4294-AE4E-4DC910D17C72}" destId="{08F2A8C5-988A-4DF2-AB8E-0D5B21F225D8}" srcOrd="1" destOrd="0" presId="urn:microsoft.com/office/officeart/2005/8/layout/default"/>
    <dgm:cxn modelId="{03C2741A-5D19-4290-A511-B617AE33252D}" type="presParOf" srcId="{D8BD56FD-FBE0-4294-AE4E-4DC910D17C72}" destId="{F8AE7EB1-B6B7-4D70-BC2F-396B13B2759F}" srcOrd="2" destOrd="0" presId="urn:microsoft.com/office/officeart/2005/8/layout/default"/>
    <dgm:cxn modelId="{76F357FF-9716-44A7-BF2B-7DD65E3ED357}" type="presParOf" srcId="{D8BD56FD-FBE0-4294-AE4E-4DC910D17C72}" destId="{D5292CCB-5CCE-4139-8CDD-53A8520857B8}" srcOrd="3" destOrd="0" presId="urn:microsoft.com/office/officeart/2005/8/layout/default"/>
    <dgm:cxn modelId="{58C95CD5-246D-4B68-9895-CFEEB686645C}" type="presParOf" srcId="{D8BD56FD-FBE0-4294-AE4E-4DC910D17C72}" destId="{4C8D75FE-E4A7-4F6B-ABFA-AA687CA46A82}" srcOrd="4" destOrd="0" presId="urn:microsoft.com/office/officeart/2005/8/layout/default"/>
    <dgm:cxn modelId="{EF886292-127C-465E-8EA8-D4E57B05E9CD}" type="presParOf" srcId="{D8BD56FD-FBE0-4294-AE4E-4DC910D17C72}" destId="{EE5C88AB-0078-4B3F-901E-BF518D0B8CC1}" srcOrd="5" destOrd="0" presId="urn:microsoft.com/office/officeart/2005/8/layout/default"/>
    <dgm:cxn modelId="{4C26D89A-D669-43D6-A752-332ED390AFBC}" type="presParOf" srcId="{D8BD56FD-FBE0-4294-AE4E-4DC910D17C72}" destId="{F43E6D7A-F37C-41F7-AC9D-ECC6F5B8B22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2A7A9-E04B-4968-99BE-CE8A0D8468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F4F18-6790-43E6-B1C2-2175828813BB}">
      <dgm:prSet phldrT="[Text]"/>
      <dgm:spPr>
        <a:solidFill>
          <a:srgbClr val="000F3D"/>
        </a:solidFill>
      </dgm:spPr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Best Engineering Schools in U.S.</a:t>
          </a:r>
        </a:p>
      </dgm:t>
    </dgm:pt>
    <dgm:pt modelId="{931E29C5-C13E-4D40-A9E4-5779CFC9E31A}" type="parTrans" cxnId="{729A40D2-B593-4FAC-AE0C-7B3F1ECD6C18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DCDCDF5-C144-4CEB-97F5-EA603375FCCD}" type="sibTrans" cxnId="{729A40D2-B593-4FAC-AE0C-7B3F1ECD6C18}">
      <dgm:prSet/>
      <dgm:spPr/>
      <dgm:t>
        <a:bodyPr/>
        <a:lstStyle/>
        <a:p>
          <a:endParaRPr lang="en-US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8BD56FD-FBE0-4294-AE4E-4DC910D17C72}" type="pres">
      <dgm:prSet presAssocID="{B032A7A9-E04B-4968-99BE-CE8A0D8468AB}" presName="diagram" presStyleCnt="0">
        <dgm:presLayoutVars>
          <dgm:dir/>
          <dgm:resizeHandles val="exact"/>
        </dgm:presLayoutVars>
      </dgm:prSet>
      <dgm:spPr/>
    </dgm:pt>
    <dgm:pt modelId="{F8AE7EB1-B6B7-4D70-BC2F-396B13B2759F}" type="pres">
      <dgm:prSet presAssocID="{485F4F18-6790-43E6-B1C2-2175828813BB}" presName="node" presStyleLbl="node1" presStyleIdx="0" presStyleCnt="1" custLinFactNeighborX="87057" custLinFactNeighborY="-8095">
        <dgm:presLayoutVars>
          <dgm:bulletEnabled val="1"/>
        </dgm:presLayoutVars>
      </dgm:prSet>
      <dgm:spPr/>
    </dgm:pt>
  </dgm:ptLst>
  <dgm:cxnLst>
    <dgm:cxn modelId="{10D29F9F-7776-431C-9FEC-2A5E7CCC5E48}" type="presOf" srcId="{B032A7A9-E04B-4968-99BE-CE8A0D8468AB}" destId="{D8BD56FD-FBE0-4294-AE4E-4DC910D17C72}" srcOrd="0" destOrd="0" presId="urn:microsoft.com/office/officeart/2005/8/layout/default"/>
    <dgm:cxn modelId="{729A40D2-B593-4FAC-AE0C-7B3F1ECD6C18}" srcId="{B032A7A9-E04B-4968-99BE-CE8A0D8468AB}" destId="{485F4F18-6790-43E6-B1C2-2175828813BB}" srcOrd="0" destOrd="0" parTransId="{931E29C5-C13E-4D40-A9E4-5779CFC9E31A}" sibTransId="{2DCDCDF5-C144-4CEB-97F5-EA603375FCCD}"/>
    <dgm:cxn modelId="{891911E7-A247-4EF4-96A0-8210BD8A94D8}" type="presOf" srcId="{485F4F18-6790-43E6-B1C2-2175828813BB}" destId="{F8AE7EB1-B6B7-4D70-BC2F-396B13B2759F}" srcOrd="0" destOrd="0" presId="urn:microsoft.com/office/officeart/2005/8/layout/default"/>
    <dgm:cxn modelId="{03C2741A-5D19-4290-A511-B617AE33252D}" type="presParOf" srcId="{D8BD56FD-FBE0-4294-AE4E-4DC910D17C72}" destId="{F8AE7EB1-B6B7-4D70-BC2F-396B13B2759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0C18-C7CC-49E6-BD3C-129849C836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0D5BF8-3C30-4002-8542-9ADA5611D209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Environmental Research and Technology </a:t>
          </a:r>
          <a:b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(CE-CERT)</a:t>
          </a:r>
        </a:p>
      </dgm:t>
    </dgm:pt>
    <dgm:pt modelId="{AAD13316-FB94-4FDC-BCF6-2DC3AB5518E0}" type="parTrans" cxnId="{746E6FA8-6756-4B60-93DF-0C8373228744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685843-D982-4B12-A285-D928AB59B07C}" type="sibTrans" cxnId="{746E6FA8-6756-4B60-93DF-0C8373228744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0193326-43E5-41B0-A7A3-D8687552EF5B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Winston Chung Global Energy Center </a:t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(WCGEC)</a:t>
          </a:r>
        </a:p>
      </dgm:t>
    </dgm:pt>
    <dgm:pt modelId="{D863782F-3E75-42E6-9260-7F8B9F5EF7FB}" type="parTrans" cxnId="{22837FE3-B1A7-438B-8D16-2D0EB8BC6B8D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CFD3286-C076-4C3D-81E1-44798C2EE73F}" type="sibTrans" cxnId="{22837FE3-B1A7-438B-8D16-2D0EB8BC6B8D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E1445E9-BF5A-48CC-A32C-AC5FAC1766ED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Nanoscale Science and Engineering </a:t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(CNSE)</a:t>
          </a:r>
        </a:p>
      </dgm:t>
    </dgm:pt>
    <dgm:pt modelId="{4E469274-AAAD-4C06-ADE7-1C1A49C5DF52}" type="parTrans" cxnId="{185875FB-2823-42B2-A355-F504F44E0CFC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093801-474D-4D06-AF8A-DCC92355CD3D}" type="sibTrans" cxnId="{185875FB-2823-42B2-A355-F504F44E0CFC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2A272A-4713-45DB-9475-81302A24AF3B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Advanced Neuroimaging </a:t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(UCR CAN)</a:t>
          </a:r>
        </a:p>
      </dgm:t>
    </dgm:pt>
    <dgm:pt modelId="{FCFCD17D-AA34-4E50-A322-186C9E5B73F4}" type="parTrans" cxnId="{1C48681D-9A92-483E-B0A3-FEC21D758F15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F21B289-886F-43A3-9DCB-1C5BA8AD0833}" type="sibTrans" cxnId="{1C48681D-9A92-483E-B0A3-FEC21D758F15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C4650FC-2A5A-4E27-8AD5-02BA9937AD27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Center for Research and Education in Cyber Security and Privacy </a:t>
          </a:r>
          <a:br>
            <a:rPr lang="en-US" sz="14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(CRESP)</a:t>
          </a:r>
        </a:p>
      </dgm:t>
    </dgm:pt>
    <dgm:pt modelId="{2D4604CD-AE62-4AF7-A833-5407E322CDA3}" type="parTrans" cxnId="{CDD79642-FEDF-4249-946D-1531813E8462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9B53849-68EF-4CC1-AA52-89D6DFF0CECB}" type="sibTrans" cxnId="{CDD79642-FEDF-4249-946D-1531813E8462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3B8603-A9B1-4BF3-B73D-7AACCE3AA81A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Center for Industrial Biotechnology </a:t>
          </a:r>
          <a:b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(CIB)</a:t>
          </a:r>
        </a:p>
      </dgm:t>
    </dgm:pt>
    <dgm:pt modelId="{674CDDFA-9AD9-4EA7-800F-951890DCC4BE}" type="parTrans" cxnId="{78A904F5-2FF0-42D9-8588-8AB33D4E6554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8E87F43-C137-4D1D-BF51-BB8C5BFBA505}" type="sibTrans" cxnId="{78A904F5-2FF0-42D9-8588-8AB33D4E6554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B9D4DA-7921-2A45-AC94-0BB230542660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UCR-KIMS Center for Innovative Materials for Energy and Environment </a:t>
          </a:r>
          <a:b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(CIME)</a:t>
          </a:r>
        </a:p>
      </dgm:t>
    </dgm:pt>
    <dgm:pt modelId="{6C9B42C9-C41C-0C4A-BADB-C80F83323FF2}" type="parTrans" cxnId="{B7F17088-1561-A847-BD61-9E0F8682EE92}">
      <dgm:prSet/>
      <dgm:spPr/>
    </dgm:pt>
    <dgm:pt modelId="{365E1B04-FB63-1645-B90C-8B017481C528}" type="sibTrans" cxnId="{B7F17088-1561-A847-BD61-9E0F8682EE92}">
      <dgm:prSet/>
      <dgm:spPr/>
    </dgm:pt>
    <dgm:pt modelId="{7CDA048B-13C1-C246-B0D5-43D1276BDA19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Ubiquitous Communication by Light </a:t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(UC-LIGHT)</a:t>
          </a:r>
        </a:p>
      </dgm:t>
    </dgm:pt>
    <dgm:pt modelId="{932C049B-8F1D-B44E-974F-64C7F840FDAB}" type="parTrans" cxnId="{17083D09-EED2-3D4A-82B7-A576CEEC1D32}">
      <dgm:prSet/>
      <dgm:spPr/>
    </dgm:pt>
    <dgm:pt modelId="{E9C20456-E068-784A-B61C-7DCD2FC99955}" type="sibTrans" cxnId="{17083D09-EED2-3D4A-82B7-A576CEEC1D32}">
      <dgm:prSet/>
      <dgm:spPr/>
    </dgm:pt>
    <dgm:pt modelId="{D0A79262-D7D7-7D4E-BE65-E6B7DFC0E35D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Research and Intelligent Systems </a:t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(CRIS)</a:t>
          </a:r>
        </a:p>
      </dgm:t>
    </dgm:pt>
    <dgm:pt modelId="{9BADB529-8E3F-6C4F-8199-8F6B58CDFF6C}" type="parTrans" cxnId="{9B62644A-2F3D-F744-8152-3C2A8EE89A6B}">
      <dgm:prSet/>
      <dgm:spPr/>
    </dgm:pt>
    <dgm:pt modelId="{EE2EE738-A926-F546-97F2-DB587CDA1A73}" type="sibTrans" cxnId="{9B62644A-2F3D-F744-8152-3C2A8EE89A6B}">
      <dgm:prSet/>
      <dgm:spPr/>
    </dgm:pt>
    <dgm:pt modelId="{0D00EA39-3D0E-4FC1-917E-DF10B16184DF}" type="pres">
      <dgm:prSet presAssocID="{81D80C18-C7CC-49E6-BD3C-129849C836C0}" presName="diagram" presStyleCnt="0">
        <dgm:presLayoutVars>
          <dgm:dir/>
          <dgm:resizeHandles val="exact"/>
        </dgm:presLayoutVars>
      </dgm:prSet>
      <dgm:spPr/>
    </dgm:pt>
    <dgm:pt modelId="{B747F697-6AAB-4592-8051-0E250A8C1A37}" type="pres">
      <dgm:prSet presAssocID="{FB0D5BF8-3C30-4002-8542-9ADA5611D209}" presName="node" presStyleLbl="node1" presStyleIdx="0" presStyleCnt="9">
        <dgm:presLayoutVars>
          <dgm:bulletEnabled val="1"/>
        </dgm:presLayoutVars>
      </dgm:prSet>
      <dgm:spPr/>
    </dgm:pt>
    <dgm:pt modelId="{AC13FDE7-2E37-4719-B331-455CDD58E9B3}" type="pres">
      <dgm:prSet presAssocID="{39685843-D982-4B12-A285-D928AB59B07C}" presName="sibTrans" presStyleCnt="0"/>
      <dgm:spPr/>
    </dgm:pt>
    <dgm:pt modelId="{ECB24CF3-0B8B-4F44-9FC5-49D01DE041C4}" type="pres">
      <dgm:prSet presAssocID="{B0193326-43E5-41B0-A7A3-D8687552EF5B}" presName="node" presStyleLbl="node1" presStyleIdx="1" presStyleCnt="9">
        <dgm:presLayoutVars>
          <dgm:bulletEnabled val="1"/>
        </dgm:presLayoutVars>
      </dgm:prSet>
      <dgm:spPr/>
    </dgm:pt>
    <dgm:pt modelId="{96CA67A4-F589-4B22-8E7A-5C273A2E6AA3}" type="pres">
      <dgm:prSet presAssocID="{1CFD3286-C076-4C3D-81E1-44798C2EE73F}" presName="sibTrans" presStyleCnt="0"/>
      <dgm:spPr/>
    </dgm:pt>
    <dgm:pt modelId="{2A399A4A-211B-486C-B78A-FCC04A31E20C}" type="pres">
      <dgm:prSet presAssocID="{AE1445E9-BF5A-48CC-A32C-AC5FAC1766ED}" presName="node" presStyleLbl="node1" presStyleIdx="2" presStyleCnt="9">
        <dgm:presLayoutVars>
          <dgm:bulletEnabled val="1"/>
        </dgm:presLayoutVars>
      </dgm:prSet>
      <dgm:spPr/>
    </dgm:pt>
    <dgm:pt modelId="{3EDEC375-2DC1-429F-878E-792B2D87A528}" type="pres">
      <dgm:prSet presAssocID="{B2093801-474D-4D06-AF8A-DCC92355CD3D}" presName="sibTrans" presStyleCnt="0"/>
      <dgm:spPr/>
    </dgm:pt>
    <dgm:pt modelId="{5D4DEE55-4052-4A52-85CC-F94485558BCA}" type="pres">
      <dgm:prSet presAssocID="{8C2A272A-4713-45DB-9475-81302A24AF3B}" presName="node" presStyleLbl="node1" presStyleIdx="3" presStyleCnt="9">
        <dgm:presLayoutVars>
          <dgm:bulletEnabled val="1"/>
        </dgm:presLayoutVars>
      </dgm:prSet>
      <dgm:spPr/>
    </dgm:pt>
    <dgm:pt modelId="{64DDCD61-2D17-439B-8CF4-E1E19DAC7F20}" type="pres">
      <dgm:prSet presAssocID="{3F21B289-886F-43A3-9DCB-1C5BA8AD0833}" presName="sibTrans" presStyleCnt="0"/>
      <dgm:spPr/>
    </dgm:pt>
    <dgm:pt modelId="{1D2EABD5-FE7E-465B-899C-453C17C3D7AF}" type="pres">
      <dgm:prSet presAssocID="{0C4650FC-2A5A-4E27-8AD5-02BA9937AD27}" presName="node" presStyleLbl="node1" presStyleIdx="4" presStyleCnt="9">
        <dgm:presLayoutVars>
          <dgm:bulletEnabled val="1"/>
        </dgm:presLayoutVars>
      </dgm:prSet>
      <dgm:spPr/>
    </dgm:pt>
    <dgm:pt modelId="{39C38283-CCF9-4243-B258-8B1E6AC656DE}" type="pres">
      <dgm:prSet presAssocID="{09B53849-68EF-4CC1-AA52-89D6DFF0CECB}" presName="sibTrans" presStyleCnt="0"/>
      <dgm:spPr/>
    </dgm:pt>
    <dgm:pt modelId="{B9E0B9B3-8614-4F18-B8A0-899A631D0E39}" type="pres">
      <dgm:prSet presAssocID="{813B8603-A9B1-4BF3-B73D-7AACCE3AA81A}" presName="node" presStyleLbl="node1" presStyleIdx="5" presStyleCnt="9">
        <dgm:presLayoutVars>
          <dgm:bulletEnabled val="1"/>
        </dgm:presLayoutVars>
      </dgm:prSet>
      <dgm:spPr/>
    </dgm:pt>
    <dgm:pt modelId="{5301AC35-9C21-2743-9C47-C69BD85206E1}" type="pres">
      <dgm:prSet presAssocID="{08E87F43-C137-4D1D-BF51-BB8C5BFBA505}" presName="sibTrans" presStyleCnt="0"/>
      <dgm:spPr/>
    </dgm:pt>
    <dgm:pt modelId="{EE2EBC7B-901F-6248-B955-291E0237F270}" type="pres">
      <dgm:prSet presAssocID="{60B9D4DA-7921-2A45-AC94-0BB230542660}" presName="node" presStyleLbl="node1" presStyleIdx="6" presStyleCnt="9">
        <dgm:presLayoutVars>
          <dgm:bulletEnabled val="1"/>
        </dgm:presLayoutVars>
      </dgm:prSet>
      <dgm:spPr/>
    </dgm:pt>
    <dgm:pt modelId="{FB9FFF8E-B893-A64F-B4AD-580F4564C02B}" type="pres">
      <dgm:prSet presAssocID="{365E1B04-FB63-1645-B90C-8B017481C528}" presName="sibTrans" presStyleCnt="0"/>
      <dgm:spPr/>
    </dgm:pt>
    <dgm:pt modelId="{E68BA1DC-41FC-B741-956A-694225C1F96F}" type="pres">
      <dgm:prSet presAssocID="{D0A79262-D7D7-7D4E-BE65-E6B7DFC0E35D}" presName="node" presStyleLbl="node1" presStyleIdx="7" presStyleCnt="9">
        <dgm:presLayoutVars>
          <dgm:bulletEnabled val="1"/>
        </dgm:presLayoutVars>
      </dgm:prSet>
      <dgm:spPr/>
    </dgm:pt>
    <dgm:pt modelId="{0DD38DF2-EE60-A049-A68C-42FCBE32E037}" type="pres">
      <dgm:prSet presAssocID="{EE2EE738-A926-F546-97F2-DB587CDA1A73}" presName="sibTrans" presStyleCnt="0"/>
      <dgm:spPr/>
    </dgm:pt>
    <dgm:pt modelId="{69320CDB-D6B5-2C4E-AC13-66D62BF5463E}" type="pres">
      <dgm:prSet presAssocID="{7CDA048B-13C1-C246-B0D5-43D1276BDA19}" presName="node" presStyleLbl="node1" presStyleIdx="8" presStyleCnt="9">
        <dgm:presLayoutVars>
          <dgm:bulletEnabled val="1"/>
        </dgm:presLayoutVars>
      </dgm:prSet>
      <dgm:spPr/>
    </dgm:pt>
  </dgm:ptLst>
  <dgm:cxnLst>
    <dgm:cxn modelId="{17083D09-EED2-3D4A-82B7-A576CEEC1D32}" srcId="{81D80C18-C7CC-49E6-BD3C-129849C836C0}" destId="{7CDA048B-13C1-C246-B0D5-43D1276BDA19}" srcOrd="8" destOrd="0" parTransId="{932C049B-8F1D-B44E-974F-64C7F840FDAB}" sibTransId="{E9C20456-E068-784A-B61C-7DCD2FC99955}"/>
    <dgm:cxn modelId="{457E360A-031B-9045-82EA-A1B8174B5571}" type="presOf" srcId="{AE1445E9-BF5A-48CC-A32C-AC5FAC1766ED}" destId="{2A399A4A-211B-486C-B78A-FCC04A31E20C}" srcOrd="0" destOrd="0" presId="urn:microsoft.com/office/officeart/2005/8/layout/default"/>
    <dgm:cxn modelId="{81DED013-66FB-0846-BC45-7D35659E262F}" type="presOf" srcId="{8C2A272A-4713-45DB-9475-81302A24AF3B}" destId="{5D4DEE55-4052-4A52-85CC-F94485558BCA}" srcOrd="0" destOrd="0" presId="urn:microsoft.com/office/officeart/2005/8/layout/default"/>
    <dgm:cxn modelId="{60CB7919-3CCA-2E4C-A7C5-418A10884DF9}" type="presOf" srcId="{60B9D4DA-7921-2A45-AC94-0BB230542660}" destId="{EE2EBC7B-901F-6248-B955-291E0237F270}" srcOrd="0" destOrd="0" presId="urn:microsoft.com/office/officeart/2005/8/layout/default"/>
    <dgm:cxn modelId="{1C48681D-9A92-483E-B0A3-FEC21D758F15}" srcId="{81D80C18-C7CC-49E6-BD3C-129849C836C0}" destId="{8C2A272A-4713-45DB-9475-81302A24AF3B}" srcOrd="3" destOrd="0" parTransId="{FCFCD17D-AA34-4E50-A322-186C9E5B73F4}" sibTransId="{3F21B289-886F-43A3-9DCB-1C5BA8AD0833}"/>
    <dgm:cxn modelId="{327C0625-A32E-1F42-A5F3-E65A8026C069}" type="presOf" srcId="{81D80C18-C7CC-49E6-BD3C-129849C836C0}" destId="{0D00EA39-3D0E-4FC1-917E-DF10B16184DF}" srcOrd="0" destOrd="0" presId="urn:microsoft.com/office/officeart/2005/8/layout/default"/>
    <dgm:cxn modelId="{CDD79642-FEDF-4249-946D-1531813E8462}" srcId="{81D80C18-C7CC-49E6-BD3C-129849C836C0}" destId="{0C4650FC-2A5A-4E27-8AD5-02BA9937AD27}" srcOrd="4" destOrd="0" parTransId="{2D4604CD-AE62-4AF7-A833-5407E322CDA3}" sibTransId="{09B53849-68EF-4CC1-AA52-89D6DFF0CECB}"/>
    <dgm:cxn modelId="{9B62644A-2F3D-F744-8152-3C2A8EE89A6B}" srcId="{81D80C18-C7CC-49E6-BD3C-129849C836C0}" destId="{D0A79262-D7D7-7D4E-BE65-E6B7DFC0E35D}" srcOrd="7" destOrd="0" parTransId="{9BADB529-8E3F-6C4F-8199-8F6B58CDFF6C}" sibTransId="{EE2EE738-A926-F546-97F2-DB587CDA1A73}"/>
    <dgm:cxn modelId="{CEE76F5B-4A7A-4986-B6D4-166C6D992086}" type="presOf" srcId="{0C4650FC-2A5A-4E27-8AD5-02BA9937AD27}" destId="{1D2EABD5-FE7E-465B-899C-453C17C3D7AF}" srcOrd="0" destOrd="0" presId="urn:microsoft.com/office/officeart/2005/8/layout/default"/>
    <dgm:cxn modelId="{CC75096B-116E-8848-A60E-A3FFF3D5F907}" type="presOf" srcId="{B0193326-43E5-41B0-A7A3-D8687552EF5B}" destId="{ECB24CF3-0B8B-4F44-9FC5-49D01DE041C4}" srcOrd="0" destOrd="0" presId="urn:microsoft.com/office/officeart/2005/8/layout/default"/>
    <dgm:cxn modelId="{B7F17088-1561-A847-BD61-9E0F8682EE92}" srcId="{81D80C18-C7CC-49E6-BD3C-129849C836C0}" destId="{60B9D4DA-7921-2A45-AC94-0BB230542660}" srcOrd="6" destOrd="0" parTransId="{6C9B42C9-C41C-0C4A-BADB-C80F83323FF2}" sibTransId="{365E1B04-FB63-1645-B90C-8B017481C528}"/>
    <dgm:cxn modelId="{D981DC94-4DE2-EC40-A1FC-F3E21E7CAEB0}" type="presOf" srcId="{D0A79262-D7D7-7D4E-BE65-E6B7DFC0E35D}" destId="{E68BA1DC-41FC-B741-956A-694225C1F96F}" srcOrd="0" destOrd="0" presId="urn:microsoft.com/office/officeart/2005/8/layout/default"/>
    <dgm:cxn modelId="{746E6FA8-6756-4B60-93DF-0C8373228744}" srcId="{81D80C18-C7CC-49E6-BD3C-129849C836C0}" destId="{FB0D5BF8-3C30-4002-8542-9ADA5611D209}" srcOrd="0" destOrd="0" parTransId="{AAD13316-FB94-4FDC-BCF6-2DC3AB5518E0}" sibTransId="{39685843-D982-4B12-A285-D928AB59B07C}"/>
    <dgm:cxn modelId="{22ACD2D6-960E-5F44-A08D-2C7629125757}" type="presOf" srcId="{FB0D5BF8-3C30-4002-8542-9ADA5611D209}" destId="{B747F697-6AAB-4592-8051-0E250A8C1A37}" srcOrd="0" destOrd="0" presId="urn:microsoft.com/office/officeart/2005/8/layout/default"/>
    <dgm:cxn modelId="{4E73A0DC-F301-7C4A-8628-B405AB8F2BC4}" type="presOf" srcId="{7CDA048B-13C1-C246-B0D5-43D1276BDA19}" destId="{69320CDB-D6B5-2C4E-AC13-66D62BF5463E}" srcOrd="0" destOrd="0" presId="urn:microsoft.com/office/officeart/2005/8/layout/default"/>
    <dgm:cxn modelId="{22837FE3-B1A7-438B-8D16-2D0EB8BC6B8D}" srcId="{81D80C18-C7CC-49E6-BD3C-129849C836C0}" destId="{B0193326-43E5-41B0-A7A3-D8687552EF5B}" srcOrd="1" destOrd="0" parTransId="{D863782F-3E75-42E6-9260-7F8B9F5EF7FB}" sibTransId="{1CFD3286-C076-4C3D-81E1-44798C2EE73F}"/>
    <dgm:cxn modelId="{CD9471EC-3842-4CA6-9F44-0EC2FE1B5811}" type="presOf" srcId="{813B8603-A9B1-4BF3-B73D-7AACCE3AA81A}" destId="{B9E0B9B3-8614-4F18-B8A0-899A631D0E39}" srcOrd="0" destOrd="0" presId="urn:microsoft.com/office/officeart/2005/8/layout/default"/>
    <dgm:cxn modelId="{78A904F5-2FF0-42D9-8588-8AB33D4E6554}" srcId="{81D80C18-C7CC-49E6-BD3C-129849C836C0}" destId="{813B8603-A9B1-4BF3-B73D-7AACCE3AA81A}" srcOrd="5" destOrd="0" parTransId="{674CDDFA-9AD9-4EA7-800F-951890DCC4BE}" sibTransId="{08E87F43-C137-4D1D-BF51-BB8C5BFBA505}"/>
    <dgm:cxn modelId="{185875FB-2823-42B2-A355-F504F44E0CFC}" srcId="{81D80C18-C7CC-49E6-BD3C-129849C836C0}" destId="{AE1445E9-BF5A-48CC-A32C-AC5FAC1766ED}" srcOrd="2" destOrd="0" parTransId="{4E469274-AAAD-4C06-ADE7-1C1A49C5DF52}" sibTransId="{B2093801-474D-4D06-AF8A-DCC92355CD3D}"/>
    <dgm:cxn modelId="{4BA72748-58E4-964E-9F68-4903139C4854}" type="presParOf" srcId="{0D00EA39-3D0E-4FC1-917E-DF10B16184DF}" destId="{B747F697-6AAB-4592-8051-0E250A8C1A37}" srcOrd="0" destOrd="0" presId="urn:microsoft.com/office/officeart/2005/8/layout/default"/>
    <dgm:cxn modelId="{5BFEB1E6-C3A1-F54E-AACB-8CC1A26E989E}" type="presParOf" srcId="{0D00EA39-3D0E-4FC1-917E-DF10B16184DF}" destId="{AC13FDE7-2E37-4719-B331-455CDD58E9B3}" srcOrd="1" destOrd="0" presId="urn:microsoft.com/office/officeart/2005/8/layout/default"/>
    <dgm:cxn modelId="{1D7D8487-4255-AD49-9ED0-EAD659FD2AA6}" type="presParOf" srcId="{0D00EA39-3D0E-4FC1-917E-DF10B16184DF}" destId="{ECB24CF3-0B8B-4F44-9FC5-49D01DE041C4}" srcOrd="2" destOrd="0" presId="urn:microsoft.com/office/officeart/2005/8/layout/default"/>
    <dgm:cxn modelId="{2FC41D8F-D1EF-EF4E-9927-E979A1831EEC}" type="presParOf" srcId="{0D00EA39-3D0E-4FC1-917E-DF10B16184DF}" destId="{96CA67A4-F589-4B22-8E7A-5C273A2E6AA3}" srcOrd="3" destOrd="0" presId="urn:microsoft.com/office/officeart/2005/8/layout/default"/>
    <dgm:cxn modelId="{AF92FED1-B4E8-C643-A823-FC346B076C18}" type="presParOf" srcId="{0D00EA39-3D0E-4FC1-917E-DF10B16184DF}" destId="{2A399A4A-211B-486C-B78A-FCC04A31E20C}" srcOrd="4" destOrd="0" presId="urn:microsoft.com/office/officeart/2005/8/layout/default"/>
    <dgm:cxn modelId="{B1C4B628-75AF-C049-B480-CEBBD79CB606}" type="presParOf" srcId="{0D00EA39-3D0E-4FC1-917E-DF10B16184DF}" destId="{3EDEC375-2DC1-429F-878E-792B2D87A528}" srcOrd="5" destOrd="0" presId="urn:microsoft.com/office/officeart/2005/8/layout/default"/>
    <dgm:cxn modelId="{E88F3300-BFF5-4642-853B-6B155EA759C0}" type="presParOf" srcId="{0D00EA39-3D0E-4FC1-917E-DF10B16184DF}" destId="{5D4DEE55-4052-4A52-85CC-F94485558BCA}" srcOrd="6" destOrd="0" presId="urn:microsoft.com/office/officeart/2005/8/layout/default"/>
    <dgm:cxn modelId="{C7F07F99-F4F1-488A-9941-0A7A56107B94}" type="presParOf" srcId="{0D00EA39-3D0E-4FC1-917E-DF10B16184DF}" destId="{64DDCD61-2D17-439B-8CF4-E1E19DAC7F20}" srcOrd="7" destOrd="0" presId="urn:microsoft.com/office/officeart/2005/8/layout/default"/>
    <dgm:cxn modelId="{CD07479C-4FDB-4AF0-8C67-F27721138AA1}" type="presParOf" srcId="{0D00EA39-3D0E-4FC1-917E-DF10B16184DF}" destId="{1D2EABD5-FE7E-465B-899C-453C17C3D7AF}" srcOrd="8" destOrd="0" presId="urn:microsoft.com/office/officeart/2005/8/layout/default"/>
    <dgm:cxn modelId="{ABA4D4B4-D436-4C31-BE01-993982DCC45E}" type="presParOf" srcId="{0D00EA39-3D0E-4FC1-917E-DF10B16184DF}" destId="{39C38283-CCF9-4243-B258-8B1E6AC656DE}" srcOrd="9" destOrd="0" presId="urn:microsoft.com/office/officeart/2005/8/layout/default"/>
    <dgm:cxn modelId="{1A57F77B-FA0F-44DF-91D4-71C1C6DE0CBC}" type="presParOf" srcId="{0D00EA39-3D0E-4FC1-917E-DF10B16184DF}" destId="{B9E0B9B3-8614-4F18-B8A0-899A631D0E39}" srcOrd="10" destOrd="0" presId="urn:microsoft.com/office/officeart/2005/8/layout/default"/>
    <dgm:cxn modelId="{E436FB39-D902-5E42-933D-312F5755246C}" type="presParOf" srcId="{0D00EA39-3D0E-4FC1-917E-DF10B16184DF}" destId="{5301AC35-9C21-2743-9C47-C69BD85206E1}" srcOrd="11" destOrd="0" presId="urn:microsoft.com/office/officeart/2005/8/layout/default"/>
    <dgm:cxn modelId="{33D1AB0A-955C-A14C-BD2A-577AEF48BE5A}" type="presParOf" srcId="{0D00EA39-3D0E-4FC1-917E-DF10B16184DF}" destId="{EE2EBC7B-901F-6248-B955-291E0237F270}" srcOrd="12" destOrd="0" presId="urn:microsoft.com/office/officeart/2005/8/layout/default"/>
    <dgm:cxn modelId="{B817398D-1CDC-5843-9F6A-60C31C5DEFDA}" type="presParOf" srcId="{0D00EA39-3D0E-4FC1-917E-DF10B16184DF}" destId="{FB9FFF8E-B893-A64F-B4AD-580F4564C02B}" srcOrd="13" destOrd="0" presId="urn:microsoft.com/office/officeart/2005/8/layout/default"/>
    <dgm:cxn modelId="{DF5C570E-7339-2346-B3D1-5314B94A839A}" type="presParOf" srcId="{0D00EA39-3D0E-4FC1-917E-DF10B16184DF}" destId="{E68BA1DC-41FC-B741-956A-694225C1F96F}" srcOrd="14" destOrd="0" presId="urn:microsoft.com/office/officeart/2005/8/layout/default"/>
    <dgm:cxn modelId="{404DACFB-0CC6-804E-BC11-0369008CA452}" type="presParOf" srcId="{0D00EA39-3D0E-4FC1-917E-DF10B16184DF}" destId="{0DD38DF2-EE60-A049-A68C-42FCBE32E037}" srcOrd="15" destOrd="0" presId="urn:microsoft.com/office/officeart/2005/8/layout/default"/>
    <dgm:cxn modelId="{146A73A9-7BD4-6741-BF58-704B8BE39AA7}" type="presParOf" srcId="{0D00EA39-3D0E-4FC1-917E-DF10B16184DF}" destId="{69320CDB-D6B5-2C4E-AC13-66D62BF5463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B9ECB-3238-49C0-989E-DC728D629FB9}">
      <dsp:nvSpPr>
        <dsp:cNvPr id="0" name=""/>
        <dsp:cNvSpPr/>
      </dsp:nvSpPr>
      <dsp:spPr>
        <a:xfrm>
          <a:off x="5866" y="116461"/>
          <a:ext cx="1753521" cy="1052112"/>
        </a:xfrm>
        <a:prstGeom prst="roundRect">
          <a:avLst>
            <a:gd name="adj" fmla="val 10000"/>
          </a:avLst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Helvetica" panose="020B0604020202020204" pitchFamily="34" charset="0"/>
              <a:cs typeface="Helvetica" panose="020B0604020202020204" pitchFamily="34" charset="0"/>
            </a:rPr>
            <a:t>2017</a:t>
          </a:r>
          <a:br>
            <a:rPr lang="en-US" sz="2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No. 71</a:t>
          </a:r>
        </a:p>
      </dsp:txBody>
      <dsp:txXfrm>
        <a:off x="36681" y="147276"/>
        <a:ext cx="1691891" cy="990482"/>
      </dsp:txXfrm>
    </dsp:sp>
    <dsp:sp modelId="{AB7279CD-73E7-406C-8EC3-0E8F8BA0B50E}">
      <dsp:nvSpPr>
        <dsp:cNvPr id="0" name=""/>
        <dsp:cNvSpPr/>
      </dsp:nvSpPr>
      <dsp:spPr>
        <a:xfrm>
          <a:off x="1934740" y="425081"/>
          <a:ext cx="371746" cy="434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934740" y="512056"/>
        <a:ext cx="260222" cy="260923"/>
      </dsp:txXfrm>
    </dsp:sp>
    <dsp:sp modelId="{F4CB313E-6CCF-470F-BDF1-85C6A759915E}">
      <dsp:nvSpPr>
        <dsp:cNvPr id="0" name=""/>
        <dsp:cNvSpPr/>
      </dsp:nvSpPr>
      <dsp:spPr>
        <a:xfrm>
          <a:off x="2460796" y="116461"/>
          <a:ext cx="1753521" cy="1052112"/>
        </a:xfrm>
        <a:prstGeom prst="roundRect">
          <a:avLst>
            <a:gd name="adj" fmla="val 10000"/>
          </a:avLst>
        </a:prstGeom>
        <a:solidFill>
          <a:srgbClr val="1434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Helvetica" panose="020B0604020202020204" pitchFamily="34" charset="0"/>
              <a:cs typeface="Helvetica" panose="020B0604020202020204" pitchFamily="34" charset="0"/>
            </a:rPr>
            <a:t>2018</a:t>
          </a:r>
          <a:br>
            <a:rPr lang="en-US" sz="2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No. 67</a:t>
          </a:r>
        </a:p>
      </dsp:txBody>
      <dsp:txXfrm>
        <a:off x="2491611" y="147276"/>
        <a:ext cx="1691891" cy="990482"/>
      </dsp:txXfrm>
    </dsp:sp>
    <dsp:sp modelId="{63BD124C-52B1-4C08-8FA5-F7349AE315E9}">
      <dsp:nvSpPr>
        <dsp:cNvPr id="0" name=""/>
        <dsp:cNvSpPr/>
      </dsp:nvSpPr>
      <dsp:spPr>
        <a:xfrm>
          <a:off x="4389670" y="425081"/>
          <a:ext cx="371746" cy="434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389670" y="512056"/>
        <a:ext cx="260222" cy="260923"/>
      </dsp:txXfrm>
    </dsp:sp>
    <dsp:sp modelId="{54845867-5DBA-4FA5-9B7E-47675AFE8B23}">
      <dsp:nvSpPr>
        <dsp:cNvPr id="0" name=""/>
        <dsp:cNvSpPr/>
      </dsp:nvSpPr>
      <dsp:spPr>
        <a:xfrm>
          <a:off x="4915726" y="116461"/>
          <a:ext cx="1753521" cy="1052112"/>
        </a:xfrm>
        <a:prstGeom prst="roundRect">
          <a:avLst>
            <a:gd name="adj" fmla="val 10000"/>
          </a:avLst>
        </a:prstGeom>
        <a:solidFill>
          <a:srgbClr val="2C6C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Helvetica" panose="020B0604020202020204" pitchFamily="34" charset="0"/>
              <a:cs typeface="Helvetica" panose="020B0604020202020204" pitchFamily="34" charset="0"/>
            </a:rPr>
            <a:t>2019</a:t>
          </a:r>
          <a:br>
            <a:rPr lang="en-US" sz="2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No. 61</a:t>
          </a:r>
        </a:p>
      </dsp:txBody>
      <dsp:txXfrm>
        <a:off x="4946541" y="147276"/>
        <a:ext cx="1691891" cy="990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BE8E8-DCD8-4C43-A187-46F2197F79B2}">
      <dsp:nvSpPr>
        <dsp:cNvPr id="0" name=""/>
        <dsp:cNvSpPr/>
      </dsp:nvSpPr>
      <dsp:spPr>
        <a:xfrm>
          <a:off x="827306" y="602"/>
          <a:ext cx="1815868" cy="1089521"/>
        </a:xfrm>
        <a:prstGeom prst="rect">
          <a:avLst/>
        </a:prstGeom>
        <a:solidFill>
          <a:srgbClr val="003D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Bioengineering</a:t>
          </a:r>
        </a:p>
      </dsp:txBody>
      <dsp:txXfrm>
        <a:off x="827306" y="602"/>
        <a:ext cx="1815868" cy="1089521"/>
      </dsp:txXfrm>
    </dsp:sp>
    <dsp:sp modelId="{4C8D75FE-E4A7-4F6B-ABFA-AA687CA46A82}">
      <dsp:nvSpPr>
        <dsp:cNvPr id="0" name=""/>
        <dsp:cNvSpPr/>
      </dsp:nvSpPr>
      <dsp:spPr>
        <a:xfrm>
          <a:off x="2824761" y="602"/>
          <a:ext cx="1815868" cy="1089521"/>
        </a:xfrm>
        <a:prstGeom prst="rect">
          <a:avLst/>
        </a:prstGeom>
        <a:solidFill>
          <a:srgbClr val="003D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Chemical Engineering</a:t>
          </a:r>
        </a:p>
      </dsp:txBody>
      <dsp:txXfrm>
        <a:off x="2824761" y="602"/>
        <a:ext cx="1815868" cy="1089521"/>
      </dsp:txXfrm>
    </dsp:sp>
    <dsp:sp modelId="{F43E6D7A-F37C-41F7-AC9D-ECC6F5B8B224}">
      <dsp:nvSpPr>
        <dsp:cNvPr id="0" name=""/>
        <dsp:cNvSpPr/>
      </dsp:nvSpPr>
      <dsp:spPr>
        <a:xfrm>
          <a:off x="4822216" y="602"/>
          <a:ext cx="1815868" cy="1089521"/>
        </a:xfrm>
        <a:prstGeom prst="rect">
          <a:avLst/>
        </a:prstGeom>
        <a:solidFill>
          <a:srgbClr val="003D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Computer Engineering</a:t>
          </a:r>
        </a:p>
      </dsp:txBody>
      <dsp:txXfrm>
        <a:off x="4822216" y="602"/>
        <a:ext cx="1815868" cy="1089521"/>
      </dsp:txXfrm>
    </dsp:sp>
    <dsp:sp modelId="{8B97015E-8E45-4029-A4CF-1B34522999BE}">
      <dsp:nvSpPr>
        <dsp:cNvPr id="0" name=""/>
        <dsp:cNvSpPr/>
      </dsp:nvSpPr>
      <dsp:spPr>
        <a:xfrm>
          <a:off x="6819672" y="602"/>
          <a:ext cx="1815868" cy="1089521"/>
        </a:xfrm>
        <a:prstGeom prst="rect">
          <a:avLst/>
        </a:prstGeom>
        <a:solidFill>
          <a:srgbClr val="003D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Electrical Engineering</a:t>
          </a:r>
        </a:p>
      </dsp:txBody>
      <dsp:txXfrm>
        <a:off x="6819672" y="602"/>
        <a:ext cx="1815868" cy="1089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BC0FA-3301-4862-9E02-2D21D8E3303C}">
      <dsp:nvSpPr>
        <dsp:cNvPr id="0" name=""/>
        <dsp:cNvSpPr/>
      </dsp:nvSpPr>
      <dsp:spPr>
        <a:xfrm>
          <a:off x="373216" y="242"/>
          <a:ext cx="1829288" cy="1097573"/>
        </a:xfrm>
        <a:prstGeom prst="rect">
          <a:avLst/>
        </a:prstGeom>
        <a:solidFill>
          <a:srgbClr val="003D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Helvetica" panose="020B0604020202020204" pitchFamily="34" charset="0"/>
              <a:cs typeface="Helvetica" panose="020B0604020202020204" pitchFamily="34" charset="0"/>
            </a:rPr>
            <a:t>Environmental Engineering</a:t>
          </a:r>
        </a:p>
      </dsp:txBody>
      <dsp:txXfrm>
        <a:off x="373216" y="242"/>
        <a:ext cx="1829288" cy="1097573"/>
      </dsp:txXfrm>
    </dsp:sp>
    <dsp:sp modelId="{F8AE7EB1-B6B7-4D70-BC2F-396B13B2759F}">
      <dsp:nvSpPr>
        <dsp:cNvPr id="0" name=""/>
        <dsp:cNvSpPr/>
      </dsp:nvSpPr>
      <dsp:spPr>
        <a:xfrm>
          <a:off x="2385434" y="242"/>
          <a:ext cx="1829288" cy="1097573"/>
        </a:xfrm>
        <a:prstGeom prst="rect">
          <a:avLst/>
        </a:prstGeom>
        <a:solidFill>
          <a:srgbClr val="003D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Helvetica" panose="020B0604020202020204" pitchFamily="34" charset="0"/>
              <a:cs typeface="Helvetica" panose="020B0604020202020204" pitchFamily="34" charset="0"/>
            </a:rPr>
            <a:t>Materials Science &amp; Engineering</a:t>
          </a:r>
        </a:p>
      </dsp:txBody>
      <dsp:txXfrm>
        <a:off x="2385434" y="242"/>
        <a:ext cx="1829288" cy="1097573"/>
      </dsp:txXfrm>
    </dsp:sp>
    <dsp:sp modelId="{4C8D75FE-E4A7-4F6B-ABFA-AA687CA46A82}">
      <dsp:nvSpPr>
        <dsp:cNvPr id="0" name=""/>
        <dsp:cNvSpPr/>
      </dsp:nvSpPr>
      <dsp:spPr>
        <a:xfrm>
          <a:off x="4397652" y="242"/>
          <a:ext cx="1829288" cy="1097573"/>
        </a:xfrm>
        <a:prstGeom prst="rect">
          <a:avLst/>
        </a:prstGeom>
        <a:solidFill>
          <a:srgbClr val="003D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Helvetica" panose="020B0604020202020204" pitchFamily="34" charset="0"/>
              <a:cs typeface="Helvetica" panose="020B0604020202020204" pitchFamily="34" charset="0"/>
            </a:rPr>
            <a:t>Mechanical Engineering</a:t>
          </a:r>
        </a:p>
      </dsp:txBody>
      <dsp:txXfrm>
        <a:off x="4397652" y="242"/>
        <a:ext cx="1829288" cy="1097573"/>
      </dsp:txXfrm>
    </dsp:sp>
    <dsp:sp modelId="{F43E6D7A-F37C-41F7-AC9D-ECC6F5B8B224}">
      <dsp:nvSpPr>
        <dsp:cNvPr id="0" name=""/>
        <dsp:cNvSpPr/>
      </dsp:nvSpPr>
      <dsp:spPr>
        <a:xfrm>
          <a:off x="6409870" y="242"/>
          <a:ext cx="1829288" cy="1097573"/>
        </a:xfrm>
        <a:prstGeom prst="rect">
          <a:avLst/>
        </a:prstGeom>
        <a:solidFill>
          <a:srgbClr val="003D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Helvetica" panose="020B0604020202020204" pitchFamily="34" charset="0"/>
              <a:cs typeface="Helvetica" panose="020B0604020202020204" pitchFamily="34" charset="0"/>
            </a:rPr>
            <a:t>Master of Science in Engineering Online</a:t>
          </a:r>
        </a:p>
      </dsp:txBody>
      <dsp:txXfrm>
        <a:off x="6409870" y="242"/>
        <a:ext cx="1829288" cy="1097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E7EB1-B6B7-4D70-BC2F-396B13B2759F}">
      <dsp:nvSpPr>
        <dsp:cNvPr id="0" name=""/>
        <dsp:cNvSpPr/>
      </dsp:nvSpPr>
      <dsp:spPr>
        <a:xfrm>
          <a:off x="73399" y="0"/>
          <a:ext cx="1805619" cy="1083371"/>
        </a:xfrm>
        <a:prstGeom prst="rect">
          <a:avLst/>
        </a:prstGeom>
        <a:solidFill>
          <a:srgbClr val="000F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" panose="020B0604020202020204" pitchFamily="34" charset="0"/>
              <a:cs typeface="Helvetica" panose="020B0604020202020204" pitchFamily="34" charset="0"/>
            </a:rPr>
            <a:t>Best Engineering Schools in U.S.</a:t>
          </a:r>
        </a:p>
      </dsp:txBody>
      <dsp:txXfrm>
        <a:off x="73399" y="0"/>
        <a:ext cx="1805619" cy="1083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F697-6AAB-4592-8051-0E250A8C1A37}">
      <dsp:nvSpPr>
        <dsp:cNvPr id="0" name=""/>
        <dsp:cNvSpPr/>
      </dsp:nvSpPr>
      <dsp:spPr>
        <a:xfrm>
          <a:off x="1143614" y="750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Environmental Research and Technology </a:t>
          </a:r>
          <a:b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(CE-CERT)</a:t>
          </a:r>
        </a:p>
      </dsp:txBody>
      <dsp:txXfrm>
        <a:off x="1143614" y="750"/>
        <a:ext cx="2397117" cy="1438270"/>
      </dsp:txXfrm>
    </dsp:sp>
    <dsp:sp modelId="{ECB24CF3-0B8B-4F44-9FC5-49D01DE041C4}">
      <dsp:nvSpPr>
        <dsp:cNvPr id="0" name=""/>
        <dsp:cNvSpPr/>
      </dsp:nvSpPr>
      <dsp:spPr>
        <a:xfrm>
          <a:off x="3780443" y="750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Winston Chung Global Energy Center </a:t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(WCGEC)</a:t>
          </a:r>
        </a:p>
      </dsp:txBody>
      <dsp:txXfrm>
        <a:off x="3780443" y="750"/>
        <a:ext cx="2397117" cy="1438270"/>
      </dsp:txXfrm>
    </dsp:sp>
    <dsp:sp modelId="{2A399A4A-211B-486C-B78A-FCC04A31E20C}">
      <dsp:nvSpPr>
        <dsp:cNvPr id="0" name=""/>
        <dsp:cNvSpPr/>
      </dsp:nvSpPr>
      <dsp:spPr>
        <a:xfrm>
          <a:off x="6417272" y="750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Nanoscale Science and Engineering </a:t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(CNSE)</a:t>
          </a:r>
        </a:p>
      </dsp:txBody>
      <dsp:txXfrm>
        <a:off x="6417272" y="750"/>
        <a:ext cx="2397117" cy="1438270"/>
      </dsp:txXfrm>
    </dsp:sp>
    <dsp:sp modelId="{5D4DEE55-4052-4A52-85CC-F94485558BCA}">
      <dsp:nvSpPr>
        <dsp:cNvPr id="0" name=""/>
        <dsp:cNvSpPr/>
      </dsp:nvSpPr>
      <dsp:spPr>
        <a:xfrm>
          <a:off x="1143614" y="1678732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Advanced Neuroimaging </a:t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(UCR CAN)</a:t>
          </a:r>
        </a:p>
      </dsp:txBody>
      <dsp:txXfrm>
        <a:off x="1143614" y="1678732"/>
        <a:ext cx="2397117" cy="1438270"/>
      </dsp:txXfrm>
    </dsp:sp>
    <dsp:sp modelId="{1D2EABD5-FE7E-465B-899C-453C17C3D7AF}">
      <dsp:nvSpPr>
        <dsp:cNvPr id="0" name=""/>
        <dsp:cNvSpPr/>
      </dsp:nvSpPr>
      <dsp:spPr>
        <a:xfrm>
          <a:off x="3780443" y="1678732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Center for Research and Education in Cyber Security and Privacy </a:t>
          </a:r>
          <a:br>
            <a:rPr lang="en-US" sz="14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(CRESP)</a:t>
          </a:r>
        </a:p>
      </dsp:txBody>
      <dsp:txXfrm>
        <a:off x="3780443" y="1678732"/>
        <a:ext cx="2397117" cy="1438270"/>
      </dsp:txXfrm>
    </dsp:sp>
    <dsp:sp modelId="{B9E0B9B3-8614-4F18-B8A0-899A631D0E39}">
      <dsp:nvSpPr>
        <dsp:cNvPr id="0" name=""/>
        <dsp:cNvSpPr/>
      </dsp:nvSpPr>
      <dsp:spPr>
        <a:xfrm>
          <a:off x="6417272" y="1678732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Center for Industrial Biotechnology </a:t>
          </a:r>
          <a:b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(CIB)</a:t>
          </a:r>
        </a:p>
      </dsp:txBody>
      <dsp:txXfrm>
        <a:off x="6417272" y="1678732"/>
        <a:ext cx="2397117" cy="1438270"/>
      </dsp:txXfrm>
    </dsp:sp>
    <dsp:sp modelId="{EE2EBC7B-901F-6248-B955-291E0237F270}">
      <dsp:nvSpPr>
        <dsp:cNvPr id="0" name=""/>
        <dsp:cNvSpPr/>
      </dsp:nvSpPr>
      <dsp:spPr>
        <a:xfrm>
          <a:off x="1143614" y="3356714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UCR-KIMS Center for Innovative Materials for Energy and Environment </a:t>
          </a:r>
          <a:b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(CIME)</a:t>
          </a:r>
        </a:p>
      </dsp:txBody>
      <dsp:txXfrm>
        <a:off x="1143614" y="3356714"/>
        <a:ext cx="2397117" cy="1438270"/>
      </dsp:txXfrm>
    </dsp:sp>
    <dsp:sp modelId="{E68BA1DC-41FC-B741-956A-694225C1F96F}">
      <dsp:nvSpPr>
        <dsp:cNvPr id="0" name=""/>
        <dsp:cNvSpPr/>
      </dsp:nvSpPr>
      <dsp:spPr>
        <a:xfrm>
          <a:off x="3780443" y="3356714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Research and Intelligent Systems </a:t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(CRIS)</a:t>
          </a:r>
        </a:p>
      </dsp:txBody>
      <dsp:txXfrm>
        <a:off x="3780443" y="3356714"/>
        <a:ext cx="2397117" cy="1438270"/>
      </dsp:txXfrm>
    </dsp:sp>
    <dsp:sp modelId="{69320CDB-D6B5-2C4E-AC13-66D62BF5463E}">
      <dsp:nvSpPr>
        <dsp:cNvPr id="0" name=""/>
        <dsp:cNvSpPr/>
      </dsp:nvSpPr>
      <dsp:spPr>
        <a:xfrm>
          <a:off x="6417272" y="3356714"/>
          <a:ext cx="2397117" cy="1438270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Ubiquitous Communication by Light </a:t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(UC-LIGHT)</a:t>
          </a:r>
        </a:p>
      </dsp:txBody>
      <dsp:txXfrm>
        <a:off x="6417272" y="3356714"/>
        <a:ext cx="2397117" cy="143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BCOE rankings also saw a jump</a:t>
            </a:r>
            <a:r>
              <a:rPr lang="en-US" baseline="0" dirty="0"/>
              <a:t> in rankings the last few years. We are now No. 61 in the nation, No. 33 among public universities, and among the top five Hispanic-serving public engineering colleges in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1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a closer look at where our department’s stand with rankings, all of our programs are</a:t>
            </a:r>
            <a:r>
              <a:rPr lang="en-US" baseline="0" dirty="0"/>
              <a:t> ranked in the top 50 among other public engineering colleges.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demonstrates consistent growth for</a:t>
            </a:r>
            <a:r>
              <a:rPr lang="en-US" baseline="0" dirty="0"/>
              <a:t> our faculty base, which contributes to the ranking increases.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6430-D9D4-4C02-9FB0-B1B48D3706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Digging deeper on average grant</a:t>
            </a:r>
            <a:r>
              <a:rPr lang="en-US" baseline="0" dirty="0"/>
              <a:t> amount awarded</a:t>
            </a:r>
            <a:r>
              <a:rPr lang="en-US" dirty="0"/>
              <a:t>.</a:t>
            </a:r>
            <a:r>
              <a:rPr lang="en-US" baseline="0" dirty="0"/>
              <a:t> 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2010, BCOE: $31,831,017/197 awards ($162K)</a:t>
            </a:r>
          </a:p>
          <a:p>
            <a:r>
              <a:rPr lang="en-US" dirty="0"/>
              <a:t>In 2011, BCOE: $24,027,588/182 </a:t>
            </a:r>
            <a:r>
              <a:rPr lang="en-US" baseline="0" dirty="0"/>
              <a:t>awards </a:t>
            </a:r>
            <a:r>
              <a:rPr lang="en-US" dirty="0"/>
              <a:t>($132K) </a:t>
            </a:r>
          </a:p>
          <a:p>
            <a:r>
              <a:rPr lang="en-US" dirty="0"/>
              <a:t>In 2012, BCOE: $28,379,858/204 </a:t>
            </a:r>
            <a:r>
              <a:rPr lang="en-US" baseline="0" dirty="0"/>
              <a:t>awards </a:t>
            </a:r>
            <a:r>
              <a:rPr lang="en-US" dirty="0"/>
              <a:t>($139K)</a:t>
            </a:r>
            <a:endParaRPr lang="en-US" baseline="0" dirty="0"/>
          </a:p>
          <a:p>
            <a:r>
              <a:rPr lang="en-US" dirty="0"/>
              <a:t>In 2013, BCOE: $20,637,460/158 </a:t>
            </a:r>
            <a:r>
              <a:rPr lang="en-US" baseline="0" dirty="0"/>
              <a:t>awards </a:t>
            </a:r>
            <a:r>
              <a:rPr lang="en-US" dirty="0"/>
              <a:t>($131K)</a:t>
            </a:r>
          </a:p>
          <a:p>
            <a:r>
              <a:rPr lang="en-US" dirty="0"/>
              <a:t>In 2014, BCOE: $28,456,501/203 </a:t>
            </a:r>
            <a:r>
              <a:rPr lang="en-US" baseline="0" dirty="0"/>
              <a:t>awards </a:t>
            </a:r>
            <a:r>
              <a:rPr lang="en-US" dirty="0"/>
              <a:t>($140K)</a:t>
            </a:r>
          </a:p>
          <a:p>
            <a:r>
              <a:rPr lang="en-US" dirty="0"/>
              <a:t>In 2015, BCOE: $29,438,963/201 </a:t>
            </a:r>
            <a:r>
              <a:rPr lang="en-US" baseline="0" dirty="0"/>
              <a:t>awards </a:t>
            </a:r>
            <a:r>
              <a:rPr lang="en-US" dirty="0"/>
              <a:t>($147K)</a:t>
            </a:r>
          </a:p>
          <a:p>
            <a:r>
              <a:rPr lang="en-US" dirty="0"/>
              <a:t>In 2016, BCOE: $39,446,484/234 </a:t>
            </a:r>
            <a:r>
              <a:rPr lang="en-US" baseline="0" dirty="0"/>
              <a:t>awards </a:t>
            </a:r>
            <a:r>
              <a:rPr lang="en-US" dirty="0"/>
              <a:t>($169K)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6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facilities</a:t>
            </a:r>
            <a:r>
              <a:rPr lang="en-US" baseline="0" dirty="0"/>
              <a:t> are expanding next year with the addition of MRB. The five-story, 180,000 square feet building holds 56 PIs and their teams. Six of the eight teams who will be among the first wave of building occupants include engineering faculty.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3302" r="35829" b="181"/>
          <a:stretch/>
        </p:blipFill>
        <p:spPr>
          <a:xfrm>
            <a:off x="6592860" y="1041931"/>
            <a:ext cx="5601317" cy="5247938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1" t="10880" b="3052"/>
          <a:stretch/>
        </p:blipFill>
        <p:spPr>
          <a:xfrm>
            <a:off x="1367621" y="1043426"/>
            <a:ext cx="6883176" cy="5246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8" t="4308" b="18948"/>
          <a:stretch/>
        </p:blipFill>
        <p:spPr>
          <a:xfrm>
            <a:off x="2" y="1042750"/>
            <a:ext cx="3905157" cy="52471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905159" y="1041388"/>
            <a:ext cx="0" cy="52484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250798" y="1041387"/>
            <a:ext cx="3125" cy="52490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1041388"/>
            <a:ext cx="12192000" cy="524848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3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358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8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3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358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55577"/>
            <a:ext cx="11336867" cy="7111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Perpetua Titling MT" panose="020205020605050208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435894"/>
            <a:ext cx="10515600" cy="4351338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1pPr>
            <a:lvl2pPr>
              <a:defRPr b="1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2pPr>
            <a:lvl3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3pPr>
            <a:lvl4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4pPr>
            <a:lvl5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55577"/>
            <a:ext cx="11336867" cy="7111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Perpetua Titling MT" panose="020205020605050208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435894"/>
            <a:ext cx="10515600" cy="4351338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1pPr>
            <a:lvl2pPr>
              <a:defRPr b="1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2pPr>
            <a:lvl3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3pPr>
            <a:lvl4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4pPr>
            <a:lvl5pPr>
              <a:defRPr b="1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1" y="6420453"/>
            <a:ext cx="2095862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5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8834"/>
            <a:ext cx="12192000" cy="8135232"/>
          </a:xfrm>
          <a:prstGeom prst="rect">
            <a:avLst/>
          </a:prstGeom>
        </p:spPr>
      </p:pic>
      <p:sp>
        <p:nvSpPr>
          <p:cNvPr id="6" name="AutoShape 6" descr="Image result for county of riverside eda logo transparent"/>
          <p:cNvSpPr>
            <a:spLocks noChangeAspect="1" noChangeArrowheads="1"/>
          </p:cNvSpPr>
          <p:nvPr/>
        </p:nvSpPr>
        <p:spPr bwMode="auto">
          <a:xfrm>
            <a:off x="155575" y="-1485900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county of riverside eda logo transparent"/>
          <p:cNvSpPr>
            <a:spLocks noChangeAspect="1" noChangeArrowheads="1"/>
          </p:cNvSpPr>
          <p:nvPr/>
        </p:nvSpPr>
        <p:spPr bwMode="auto">
          <a:xfrm>
            <a:off x="307975" y="-1333500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0" y="320646"/>
            <a:ext cx="12192000" cy="1212587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637737"/>
            <a:ext cx="4405768" cy="5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01852" y="1047748"/>
            <a:ext cx="5090148" cy="5239512"/>
          </a:xfrm>
          <a:prstGeom prst="rect">
            <a:avLst/>
          </a:prstGeom>
          <a:solidFill>
            <a:srgbClr val="0074B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101852" y="1047749"/>
            <a:ext cx="5090147" cy="5239512"/>
          </a:xfrm>
          <a:prstGeom prst="upArrow">
            <a:avLst>
              <a:gd name="adj1" fmla="val 52994"/>
              <a:gd name="adj2" fmla="val 55855"/>
            </a:avLst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80" y="139322"/>
            <a:ext cx="9616107" cy="7111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RANKING</a:t>
            </a:r>
          </a:p>
        </p:txBody>
      </p:sp>
      <p:sp>
        <p:nvSpPr>
          <p:cNvPr id="3" name="AutoShape 4" descr="Image result for us news and world report rankings"/>
          <p:cNvSpPr>
            <a:spLocks noChangeAspect="1" noChangeArrowheads="1"/>
          </p:cNvSpPr>
          <p:nvPr/>
        </p:nvSpPr>
        <p:spPr bwMode="auto">
          <a:xfrm>
            <a:off x="3495586" y="-1218533"/>
            <a:ext cx="65913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794725" y="3664178"/>
            <a:ext cx="167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1AB00"/>
                </a:solidFill>
                <a:latin typeface="Helvetica" panose="020B0604020202020204" pitchFamily="34" charset="0"/>
                <a:ea typeface="Adobe Fan Heiti Std B" panose="020B0700000000000000" pitchFamily="34" charset="-128"/>
                <a:cs typeface="Helvetica" panose="020B0604020202020204" pitchFamily="34" charset="0"/>
              </a:rPr>
              <a:t>Top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32664" y="2001248"/>
            <a:ext cx="274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1AB00"/>
                </a:solidFill>
                <a:latin typeface="Helvetica" panose="020B0604020202020204" pitchFamily="34" charset="0"/>
                <a:ea typeface="Adobe Fan Heiti Std B" panose="020B0700000000000000" pitchFamily="34" charset="-128"/>
                <a:cs typeface="Helvetica" panose="020B0604020202020204" pitchFamily="34" charset="0"/>
              </a:rPr>
              <a:t>No. 33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69260" y="4265964"/>
            <a:ext cx="2542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ea typeface="Adobe Fan Heiti Std B" panose="020B0700000000000000" pitchFamily="34" charset="-128"/>
                <a:cs typeface="Helvetica" panose="020B0604020202020204" pitchFamily="34" charset="0"/>
              </a:rPr>
              <a:t>Hispanic-serving public engineering colleges in the U.S.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48393" y="2592703"/>
            <a:ext cx="3218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ea typeface="Adobe Fan Heiti Std B" panose="020B0700000000000000" pitchFamily="34" charset="-128"/>
                <a:cs typeface="Helvetica" panose="020B0604020202020204" pitchFamily="34" charset="0"/>
              </a:rPr>
              <a:t>Among public  engineering colleges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9" b="27397"/>
          <a:stretch/>
        </p:blipFill>
        <p:spPr>
          <a:xfrm>
            <a:off x="1491862" y="1616404"/>
            <a:ext cx="4214203" cy="107172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2486357"/>
              </p:ext>
            </p:extLst>
          </p:nvPr>
        </p:nvGraphicFramePr>
        <p:xfrm>
          <a:off x="229405" y="3972322"/>
          <a:ext cx="6675115" cy="128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ight Bracket 3"/>
          <p:cNvSpPr/>
          <p:nvPr/>
        </p:nvSpPr>
        <p:spPr>
          <a:xfrm rot="16200000">
            <a:off x="3295208" y="1349125"/>
            <a:ext cx="553340" cy="4914903"/>
          </a:xfrm>
          <a:prstGeom prst="rightBracket">
            <a:avLst/>
          </a:prstGeom>
          <a:noFill/>
          <a:ln w="57150">
            <a:solidFill>
              <a:srgbClr val="F1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56590" y="3240950"/>
            <a:ext cx="1820743" cy="584525"/>
          </a:xfrm>
          <a:prstGeom prst="rect">
            <a:avLst/>
          </a:prstGeom>
          <a:solidFill>
            <a:srgbClr val="F1AB00"/>
          </a:solidFill>
          <a:ln>
            <a:solidFill>
              <a:srgbClr val="F1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10-Rank Jump</a:t>
            </a:r>
          </a:p>
        </p:txBody>
      </p:sp>
    </p:spTree>
    <p:extLst>
      <p:ext uri="{BB962C8B-B14F-4D97-AF65-F5344CB8AC3E}">
        <p14:creationId xmlns:p14="http://schemas.microsoft.com/office/powerpoint/2010/main" val="15714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16353" y="1052337"/>
            <a:ext cx="3470259" cy="5242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4" descr="Image result for us news and world report rankings"/>
          <p:cNvSpPr>
            <a:spLocks noChangeAspect="1" noChangeArrowheads="1"/>
          </p:cNvSpPr>
          <p:nvPr/>
        </p:nvSpPr>
        <p:spPr bwMode="auto">
          <a:xfrm>
            <a:off x="4145691" y="-56650"/>
            <a:ext cx="494347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75002" y="133191"/>
            <a:ext cx="11223628" cy="711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Perpetua Titling MT" panose="02020502060505020804" pitchFamily="18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 IN PUBLIC ENGINEERING EDUCATION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4281772" y="4780022"/>
            <a:ext cx="999278" cy="583229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1286916" y="4885467"/>
            <a:ext cx="999278" cy="583229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0252264" y="3052852"/>
            <a:ext cx="999278" cy="583229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ocess 28"/>
          <p:cNvSpPr/>
          <p:nvPr/>
        </p:nvSpPr>
        <p:spPr>
          <a:xfrm>
            <a:off x="8243620" y="3053123"/>
            <a:ext cx="999278" cy="583229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rocess 30"/>
          <p:cNvSpPr/>
          <p:nvPr/>
        </p:nvSpPr>
        <p:spPr>
          <a:xfrm>
            <a:off x="6263865" y="3053123"/>
            <a:ext cx="999278" cy="583229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ocess 39"/>
          <p:cNvSpPr/>
          <p:nvPr/>
        </p:nvSpPr>
        <p:spPr>
          <a:xfrm>
            <a:off x="4281772" y="3053123"/>
            <a:ext cx="999278" cy="583229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Process 40"/>
          <p:cNvSpPr/>
          <p:nvPr/>
        </p:nvSpPr>
        <p:spPr>
          <a:xfrm>
            <a:off x="10252264" y="4780022"/>
            <a:ext cx="999278" cy="583230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Process 41"/>
          <p:cNvSpPr/>
          <p:nvPr/>
        </p:nvSpPr>
        <p:spPr>
          <a:xfrm>
            <a:off x="8243620" y="4780022"/>
            <a:ext cx="999278" cy="583229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Process 42"/>
          <p:cNvSpPr/>
          <p:nvPr/>
        </p:nvSpPr>
        <p:spPr>
          <a:xfrm>
            <a:off x="6263865" y="4780022"/>
            <a:ext cx="999278" cy="583229"/>
          </a:xfrm>
          <a:prstGeom prst="flowChartProcess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601618608"/>
              </p:ext>
            </p:extLst>
          </p:nvPr>
        </p:nvGraphicFramePr>
        <p:xfrm>
          <a:off x="3028671" y="2011947"/>
          <a:ext cx="9462847" cy="109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732033143"/>
              </p:ext>
            </p:extLst>
          </p:nvPr>
        </p:nvGraphicFramePr>
        <p:xfrm>
          <a:off x="3453906" y="3797308"/>
          <a:ext cx="8612376" cy="109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962376859"/>
              </p:ext>
            </p:extLst>
          </p:nvPr>
        </p:nvGraphicFramePr>
        <p:xfrm>
          <a:off x="818933" y="3854579"/>
          <a:ext cx="1879019" cy="108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7" name="Text Placeholder 2"/>
          <p:cNvSpPr txBox="1">
            <a:spLocks/>
          </p:cNvSpPr>
          <p:nvPr/>
        </p:nvSpPr>
        <p:spPr>
          <a:xfrm>
            <a:off x="10329061" y="3188668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No. 35</a:t>
            </a: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8320417" y="3188939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No. 31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6340662" y="3188939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No. 29</a:t>
            </a:r>
          </a:p>
        </p:txBody>
      </p:sp>
      <p:sp>
        <p:nvSpPr>
          <p:cNvPr id="50" name="Text Placeholder 2"/>
          <p:cNvSpPr txBox="1">
            <a:spLocks/>
          </p:cNvSpPr>
          <p:nvPr/>
        </p:nvSpPr>
        <p:spPr>
          <a:xfrm>
            <a:off x="4358569" y="3188939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No. 41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10329061" y="4915838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No. 38</a:t>
            </a:r>
            <a:endParaRPr lang="en-US" sz="1100" b="1" dirty="0"/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8320417" y="4915838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No. 43</a:t>
            </a: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6340662" y="4915838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No. 44 </a:t>
            </a:r>
          </a:p>
        </p:txBody>
      </p:sp>
      <p:sp>
        <p:nvSpPr>
          <p:cNvPr id="54" name="Text Placeholder 2"/>
          <p:cNvSpPr txBox="1">
            <a:spLocks/>
          </p:cNvSpPr>
          <p:nvPr/>
        </p:nvSpPr>
        <p:spPr>
          <a:xfrm>
            <a:off x="1423551" y="5012480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</a:rPr>
              <a:t>No. 33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" y="1504869"/>
            <a:ext cx="2340696" cy="2013000"/>
          </a:xfrm>
          <a:prstGeom prst="rect">
            <a:avLst/>
          </a:prstGeom>
        </p:spPr>
      </p:pic>
      <p:sp>
        <p:nvSpPr>
          <p:cNvPr id="56" name="Text Placeholder 2"/>
          <p:cNvSpPr txBox="1">
            <a:spLocks/>
          </p:cNvSpPr>
          <p:nvPr/>
        </p:nvSpPr>
        <p:spPr>
          <a:xfrm>
            <a:off x="4358569" y="4915838"/>
            <a:ext cx="862643" cy="329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No. 29 </a:t>
            </a:r>
          </a:p>
        </p:txBody>
      </p:sp>
    </p:spTree>
    <p:extLst>
      <p:ext uri="{BB962C8B-B14F-4D97-AF65-F5344CB8AC3E}">
        <p14:creationId xmlns:p14="http://schemas.microsoft.com/office/powerpoint/2010/main" val="6345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67" y="169010"/>
            <a:ext cx="8652333" cy="64374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CENTERS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5964068"/>
              </p:ext>
            </p:extLst>
          </p:nvPr>
        </p:nvGraphicFramePr>
        <p:xfrm>
          <a:off x="1076405" y="1332690"/>
          <a:ext cx="9958004" cy="47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5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0664" y="165776"/>
            <a:ext cx="8502650" cy="7111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GROWTH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038953649"/>
              </p:ext>
            </p:extLst>
          </p:nvPr>
        </p:nvGraphicFramePr>
        <p:xfrm>
          <a:off x="657290" y="1284180"/>
          <a:ext cx="10822503" cy="495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Left Bracket 20"/>
          <p:cNvSpPr/>
          <p:nvPr/>
        </p:nvSpPr>
        <p:spPr>
          <a:xfrm rot="16200000">
            <a:off x="9382365" y="2013130"/>
            <a:ext cx="251209" cy="287534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6C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29011" y="3745564"/>
            <a:ext cx="2395800" cy="476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5-year growth: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34% increase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E9D99-265E-1648-B6BB-37725D400980}"/>
              </a:ext>
            </a:extLst>
          </p:cNvPr>
          <p:cNvSpPr/>
          <p:nvPr/>
        </p:nvSpPr>
        <p:spPr>
          <a:xfrm>
            <a:off x="1525426" y="4013514"/>
            <a:ext cx="7107874" cy="1218548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DISTINGUISHED FACULTY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97 Fellows of professional societies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57 CAREER and junior faculty awards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NEW! </a:t>
            </a:r>
            <a:r>
              <a:rPr lang="en-US" sz="1600" b="1" dirty="0">
                <a:solidFill>
                  <a:prstClr val="white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Member of the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National Academy of Engineering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in Mexico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89" y="189759"/>
            <a:ext cx="9641659" cy="64374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OVERVIEW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892267246"/>
              </p:ext>
            </p:extLst>
          </p:nvPr>
        </p:nvGraphicFramePr>
        <p:xfrm>
          <a:off x="1189205" y="1246131"/>
          <a:ext cx="9659765" cy="45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406836" y="3354123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62746"/>
                </a:solidFill>
              </a:rPr>
              <a:t>$29.4M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1013" y="2746054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62746"/>
                </a:solidFill>
              </a:rPr>
              <a:t>$39.4M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57603" y="2095776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62746"/>
                </a:solidFill>
              </a:rPr>
              <a:t>$50M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76406" y="3354122"/>
            <a:ext cx="1798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MILLIONS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06573" y="2835309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62746"/>
                </a:solidFill>
              </a:rPr>
              <a:t>$38M</a:t>
            </a:r>
          </a:p>
        </p:txBody>
      </p:sp>
    </p:spTree>
    <p:extLst>
      <p:ext uri="{BB962C8B-B14F-4D97-AF65-F5344CB8AC3E}">
        <p14:creationId xmlns:p14="http://schemas.microsoft.com/office/powerpoint/2010/main" val="8485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10592435"/>
              </p:ext>
            </p:extLst>
          </p:nvPr>
        </p:nvGraphicFramePr>
        <p:xfrm>
          <a:off x="571500" y="1143001"/>
          <a:ext cx="10987088" cy="501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669335" y="6458565"/>
            <a:ext cx="2254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Fiscal year numbers taken from July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0180F6-CB58-1A4E-96FB-A9C49C10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67" y="169010"/>
            <a:ext cx="8652333" cy="64374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OVERVIEW</a:t>
            </a:r>
          </a:p>
        </p:txBody>
      </p:sp>
    </p:spTree>
    <p:extLst>
      <p:ext uri="{BB962C8B-B14F-4D97-AF65-F5344CB8AC3E}">
        <p14:creationId xmlns:p14="http://schemas.microsoft.com/office/powerpoint/2010/main" val="21820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2" y="1041149"/>
            <a:ext cx="7871262" cy="524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89" y="183245"/>
            <a:ext cx="10229849" cy="7111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MULTIDISCIPLINARY RESEARCH BUILDING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4883" y="5386661"/>
            <a:ext cx="720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Adobe Fan Heiti Std B" panose="020B0700000000000000" pitchFamily="34" charset="-128"/>
              </a:rPr>
              <a:t>BCOE</a:t>
            </a:r>
            <a:endParaRPr lang="en-US" sz="1500" b="1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11366"/>
          <a:stretch/>
        </p:blipFill>
        <p:spPr>
          <a:xfrm>
            <a:off x="0" y="1041150"/>
            <a:ext cx="5236234" cy="2611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9" y1="70196" x2="79699" y2="70196"/>
                        <a14:foregroundMark x1="12782" y1="68627" x2="12782" y2="68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02" y="183245"/>
            <a:ext cx="2700672" cy="2588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6" b="11446"/>
          <a:stretch/>
        </p:blipFill>
        <p:spPr>
          <a:xfrm>
            <a:off x="-43130" y="3644505"/>
            <a:ext cx="5291094" cy="263987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9280108" y="5539740"/>
            <a:ext cx="2318249" cy="454389"/>
          </a:xfrm>
          <a:prstGeom prst="flowChartProcess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81349" y="5573012"/>
            <a:ext cx="2530978" cy="38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1A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OF AUGUST 2018</a:t>
            </a:r>
          </a:p>
        </p:txBody>
      </p:sp>
    </p:spTree>
    <p:extLst>
      <p:ext uri="{BB962C8B-B14F-4D97-AF65-F5344CB8AC3E}">
        <p14:creationId xmlns:p14="http://schemas.microsoft.com/office/powerpoint/2010/main" val="38996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65163</TotalTime>
  <Words>444</Words>
  <Application>Microsoft Macintosh PowerPoint</Application>
  <PresentationFormat>Widescreen</PresentationFormat>
  <Paragraphs>82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Adobe Fan Heiti Std B</vt:lpstr>
      <vt:lpstr>Arial</vt:lpstr>
      <vt:lpstr>Calibri</vt:lpstr>
      <vt:lpstr>Calibri Light</vt:lpstr>
      <vt:lpstr>Helvetica</vt:lpstr>
      <vt:lpstr>Perpetua Titling MT</vt:lpstr>
      <vt:lpstr>Tahoma</vt:lpstr>
      <vt:lpstr>Trajan Pro 3</vt:lpstr>
      <vt:lpstr>2_Office Theme</vt:lpstr>
      <vt:lpstr>3_Office Theme</vt:lpstr>
      <vt:lpstr>PowerPoint Presentation</vt:lpstr>
      <vt:lpstr>COLLEGE RANKING</vt:lpstr>
      <vt:lpstr>PowerPoint Presentation</vt:lpstr>
      <vt:lpstr>RESEARCH CENTERS</vt:lpstr>
      <vt:lpstr>COLLEGE GROWTH</vt:lpstr>
      <vt:lpstr>GRANT OVERVIEW</vt:lpstr>
      <vt:lpstr>GRANT OVERVIEW</vt:lpstr>
      <vt:lpstr>MULTIDISCIPLINARY RESEARCH BUILDING</vt:lpstr>
      <vt:lpstr>THANK YOU</vt:lpstr>
    </vt:vector>
  </TitlesOfParts>
  <Company>COE Riverside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Microsoft Office User</cp:lastModifiedBy>
  <cp:revision>947</cp:revision>
  <cp:lastPrinted>2018-09-07T17:52:27Z</cp:lastPrinted>
  <dcterms:created xsi:type="dcterms:W3CDTF">2016-04-25T16:40:06Z</dcterms:created>
  <dcterms:modified xsi:type="dcterms:W3CDTF">2018-11-06T05:33:50Z</dcterms:modified>
</cp:coreProperties>
</file>