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61" r:id="rId3"/>
    <p:sldId id="258" r:id="rId4"/>
    <p:sldId id="263" r:id="rId5"/>
    <p:sldId id="260" r:id="rId6"/>
    <p:sldId id="26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9" autoAdjust="0"/>
    <p:restoredTop sz="94651" autoAdjust="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312C-D094-4694-9A16-5DC307FDFCD2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261E3E-5631-4247-BA0A-777F70AC3B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03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826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37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689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86159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7082"/>
            <a:ext cx="12192000" cy="8136835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ENTER TITLE HERE</a:t>
            </a:r>
          </a:p>
        </p:txBody>
      </p:sp>
    </p:spTree>
    <p:extLst>
      <p:ext uri="{BB962C8B-B14F-4D97-AF65-F5344CB8AC3E}">
        <p14:creationId xmlns:p14="http://schemas.microsoft.com/office/powerpoint/2010/main" val="212142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79074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1547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427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26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20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01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07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09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230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182C3-5E1E-469D-9D3F-11E7697920B9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A08E1-0275-41CE-96BA-D7E2BA171D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9323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9/25/2019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3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11" Type="http://schemas.openxmlformats.org/officeDocument/2006/relationships/image" Target="../media/image14.jpg"/><Relationship Id="rId5" Type="http://schemas.openxmlformats.org/officeDocument/2006/relationships/image" Target="../media/image9.jpg"/><Relationship Id="rId10" Type="http://schemas.openxmlformats.org/officeDocument/2006/relationships/image" Target="../media/image13.jpeg"/><Relationship Id="rId4" Type="http://schemas.openxmlformats.org/officeDocument/2006/relationships/image" Target="../media/image8.jpeg"/><Relationship Id="rId9" Type="http://schemas.openxmlformats.org/officeDocument/2006/relationships/image" Target="cid:image001.png@01D43876.548C1530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auth.ucr.edu/cas/login?service=https://portal.ucr.edu/uPortal/Login" TargetMode="Externa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661116" y="5632898"/>
            <a:ext cx="5682568" cy="551344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Financial and Business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42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261" y="1334163"/>
            <a:ext cx="1558746" cy="1580988"/>
          </a:xfrm>
        </p:spPr>
      </p:pic>
      <p:sp>
        <p:nvSpPr>
          <p:cNvPr id="5" name="TextBox 4"/>
          <p:cNvSpPr txBox="1"/>
          <p:nvPr/>
        </p:nvSpPr>
        <p:spPr>
          <a:xfrm>
            <a:off x="1862769" y="1539567"/>
            <a:ext cx="131254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Veronica Ruiz</a:t>
            </a:r>
          </a:p>
          <a:p>
            <a:r>
              <a:rPr lang="en-US" sz="1400" dirty="0" smtClean="0"/>
              <a:t>Assistant Dean, Finance and Administration</a:t>
            </a:r>
            <a:endParaRPr lang="en-US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91" y="3089518"/>
            <a:ext cx="1558746" cy="16213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75542" y="3160625"/>
            <a:ext cx="13398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Alissa Rackstraw</a:t>
            </a:r>
          </a:p>
          <a:p>
            <a:r>
              <a:rPr lang="en-US" sz="1400" dirty="0" smtClean="0"/>
              <a:t>Director, Financial and Business Operations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52095" y="913005"/>
            <a:ext cx="245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Dean’s Office</a:t>
            </a:r>
            <a:endParaRPr lang="en-US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207" y="1727603"/>
            <a:ext cx="1545843" cy="160453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107" y="4546013"/>
            <a:ext cx="1695796" cy="16356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624" y="4546544"/>
            <a:ext cx="1562793" cy="1635149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781" y="4546545"/>
            <a:ext cx="1550877" cy="163514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761703" y="3356532"/>
            <a:ext cx="1545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Nadine Okuns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168532" y="3349580"/>
            <a:ext cx="17742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Sabrina Schuster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665429" y="3349580"/>
            <a:ext cx="1763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Alissa Rackstraw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936123" y="6127709"/>
            <a:ext cx="1378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Bill Bingham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132627" y="6127709"/>
            <a:ext cx="2060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Christina Gnuschke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8861887" y="6105549"/>
            <a:ext cx="17027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Susana Aparicio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716948" y="1081805"/>
            <a:ext cx="1622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Bioengineering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5726660" y="1041870"/>
            <a:ext cx="26758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Chemical/Environmental Engineering 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8540354" y="1041871"/>
            <a:ext cx="2293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Computer </a:t>
            </a:r>
            <a:r>
              <a:rPr lang="en-US" b="1" dirty="0" smtClean="0"/>
              <a:t>Science and Engineering </a:t>
            </a:r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3421933" y="3900214"/>
            <a:ext cx="25686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Electrical </a:t>
            </a:r>
            <a:r>
              <a:rPr lang="en-US" b="1" dirty="0"/>
              <a:t>and </a:t>
            </a:r>
            <a:r>
              <a:rPr lang="en-US" b="1" dirty="0" smtClean="0"/>
              <a:t>Computer Engineering  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6183601" y="3853815"/>
            <a:ext cx="20138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Materials Science </a:t>
            </a:r>
            <a:r>
              <a:rPr lang="en-US" b="1" dirty="0" smtClean="0"/>
              <a:t>&amp; Engineering  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8620288" y="3992314"/>
            <a:ext cx="24579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Mechanical Engineering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4528228" y="436006"/>
            <a:ext cx="543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Departmental Financial and Administrative Officers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3342116" y="901398"/>
            <a:ext cx="2" cy="5723743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3342116" y="892588"/>
            <a:ext cx="7875520" cy="14867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1208110" y="885358"/>
            <a:ext cx="9526" cy="5741181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3342117" y="6622320"/>
            <a:ext cx="7922783" cy="9456"/>
          </a:xfrm>
          <a:prstGeom prst="line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1" descr="cid:image002.png@01D30146.AA4C1E10"/>
          <p:cNvPicPr>
            <a:picLocks noChangeAspect="1" noChangeArrowheads="1"/>
          </p:cNvPicPr>
          <p:nvPr/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99" y="324383"/>
            <a:ext cx="3371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2596" y="1719176"/>
            <a:ext cx="1558746" cy="16213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299" y="1739255"/>
            <a:ext cx="1641878" cy="15928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53" y="4867572"/>
            <a:ext cx="1893158" cy="1754748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875250" y="5062425"/>
            <a:ext cx="133983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accent1">
                    <a:lumMod val="75000"/>
                  </a:schemeClr>
                </a:solidFill>
              </a:rPr>
              <a:t>Katie Meumann</a:t>
            </a:r>
            <a:endParaRPr lang="en-US" sz="1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400" dirty="0" smtClean="0"/>
              <a:t>Financial &amp; Extramural Funds Administrator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1022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Finance and Administration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6364" y="1596300"/>
            <a:ext cx="5729941" cy="4351338"/>
          </a:xfrm>
        </p:spPr>
        <p:txBody>
          <a:bodyPr/>
          <a:lstStyle/>
          <a:p>
            <a:r>
              <a:rPr lang="en-US" dirty="0" smtClean="0"/>
              <a:t>Financial and Budgetary Support</a:t>
            </a:r>
          </a:p>
          <a:p>
            <a:r>
              <a:rPr lang="en-US" dirty="0"/>
              <a:t>Post Award Administration </a:t>
            </a:r>
            <a:endParaRPr lang="en-US" dirty="0" smtClean="0"/>
          </a:p>
          <a:p>
            <a:r>
              <a:rPr lang="en-US" dirty="0" smtClean="0"/>
              <a:t>Purchasing/Procurement  </a:t>
            </a:r>
          </a:p>
          <a:p>
            <a:r>
              <a:rPr lang="en-US" dirty="0" smtClean="0"/>
              <a:t>Faculty Reimbursements</a:t>
            </a:r>
          </a:p>
          <a:p>
            <a:r>
              <a:rPr lang="en-US" dirty="0" smtClean="0"/>
              <a:t>Travel Administration </a:t>
            </a:r>
          </a:p>
          <a:p>
            <a:r>
              <a:rPr lang="en-US" dirty="0" smtClean="0"/>
              <a:t>Payroll/Personnel Actions 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279776" y="1534373"/>
            <a:ext cx="542215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u="sng" dirty="0" smtClean="0"/>
              <a:t>Rspace Portal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://auth.ucr.edu/cas/login?service=https://portal.ucr.edu/uPortal/Login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Financial &amp; Administrative Applications – Travel, </a:t>
            </a:r>
            <a:r>
              <a:rPr lang="en-US" dirty="0" err="1"/>
              <a:t>eCAF</a:t>
            </a:r>
            <a:r>
              <a:rPr lang="en-US" dirty="0"/>
              <a:t>, </a:t>
            </a:r>
            <a:r>
              <a:rPr lang="en-US" dirty="0" err="1"/>
              <a:t>UCPath</a:t>
            </a:r>
            <a:r>
              <a:rPr lang="en-US" dirty="0"/>
              <a:t> Portal, etc. </a:t>
            </a:r>
          </a:p>
        </p:txBody>
      </p:sp>
      <p:pic>
        <p:nvPicPr>
          <p:cNvPr id="12" name="Picture 11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6305" y="3729318"/>
            <a:ext cx="2778828" cy="149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709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Quick Reminders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49300" y="1364724"/>
            <a:ext cx="6096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Initial Complement Funds/ Start-Up Package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Dean’s 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6 years to spend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Regular reporting (review and approve)</a:t>
            </a:r>
            <a:endParaRPr lang="en-US" dirty="0"/>
          </a:p>
          <a:p>
            <a:endParaRPr lang="en-US" dirty="0"/>
          </a:p>
          <a:p>
            <a:r>
              <a:rPr lang="en-US" sz="2200" b="1" u="sng" dirty="0">
                <a:solidFill>
                  <a:schemeClr val="accent1">
                    <a:lumMod val="75000"/>
                  </a:schemeClr>
                </a:solidFill>
              </a:rPr>
              <a:t>Internal Allocation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Managed by Dean’s </a:t>
            </a:r>
            <a:r>
              <a:rPr lang="en-US" dirty="0" smtClean="0"/>
              <a:t>Office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Established once you have faculty designated funds 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Academic Year Faculty Salary Savings Allocations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Funds for BCOE Appointments including Chairs and Associate Deans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Allocations </a:t>
            </a:r>
            <a:r>
              <a:rPr lang="en-US" dirty="0"/>
              <a:t>for Indirect Cost for Indirect Cost Return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Allocations for MSOL Incentives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979397" y="1310563"/>
            <a:ext cx="471805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u="sng" dirty="0" smtClean="0">
                <a:solidFill>
                  <a:schemeClr val="accent1">
                    <a:lumMod val="75000"/>
                  </a:schemeClr>
                </a:solidFill>
              </a:rPr>
              <a:t>Financial and Business Processes (Travel, Purchasing Reimbursements etc.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Managed at the department level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Schedule time to meet with </a:t>
            </a:r>
            <a:r>
              <a:rPr lang="en-US" dirty="0" smtClean="0"/>
              <a:t>Financial and Administrative Officer to </a:t>
            </a:r>
            <a:r>
              <a:rPr lang="en-US" dirty="0"/>
              <a:t>understand </a:t>
            </a:r>
            <a:r>
              <a:rPr lang="en-US" dirty="0" smtClean="0"/>
              <a:t>UCR policies and procedures.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200" b="1" u="sng" dirty="0" smtClean="0">
                <a:solidFill>
                  <a:schemeClr val="accent1">
                    <a:lumMod val="75000"/>
                  </a:schemeClr>
                </a:solidFill>
              </a:rPr>
              <a:t>Post Award Administration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Managed at the department level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Schedule time to meet with Contract and Grant Analyst to understand the process.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For complex or escalated issues contact Katie Meumann in the Dean’s Office</a:t>
            </a:r>
            <a:endParaRPr lang="en-US" dirty="0" smtClean="0"/>
          </a:p>
          <a:p>
            <a:endParaRPr lang="en-US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289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78167" y="1325261"/>
            <a:ext cx="3986816" cy="45050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u="sng" dirty="0" smtClean="0"/>
              <a:t>Veronica Ruiz</a:t>
            </a:r>
          </a:p>
          <a:p>
            <a:pPr marL="0" indent="0">
              <a:buNone/>
            </a:pPr>
            <a:r>
              <a:rPr lang="en-US" sz="2000" dirty="0" smtClean="0"/>
              <a:t>(951)827-5653</a:t>
            </a:r>
          </a:p>
          <a:p>
            <a:pPr marL="0" indent="0">
              <a:buNone/>
            </a:pPr>
            <a:r>
              <a:rPr lang="en-US" sz="2000" dirty="0" smtClean="0"/>
              <a:t>vruiz@engr.ucr.edu</a:t>
            </a:r>
            <a:endParaRPr lang="en-US" sz="1400" dirty="0" smtClean="0"/>
          </a:p>
          <a:p>
            <a:pPr marL="0" indent="0">
              <a:buNone/>
            </a:pPr>
            <a:r>
              <a:rPr lang="en-US" sz="2000" b="1" u="sng" dirty="0" smtClean="0"/>
              <a:t>Alissa Rackstraw</a:t>
            </a:r>
          </a:p>
          <a:p>
            <a:pPr marL="0" indent="0">
              <a:buNone/>
            </a:pPr>
            <a:r>
              <a:rPr lang="en-US" sz="2000" dirty="0" smtClean="0"/>
              <a:t>(951)827-6417</a:t>
            </a:r>
          </a:p>
          <a:p>
            <a:pPr marL="0" indent="0">
              <a:buNone/>
            </a:pPr>
            <a:r>
              <a:rPr lang="en-US" sz="2000" dirty="0" smtClean="0"/>
              <a:t>Alissa.Rackstraw@ucr.edu</a:t>
            </a:r>
          </a:p>
          <a:p>
            <a:pPr marL="0" indent="0">
              <a:buNone/>
            </a:pPr>
            <a:r>
              <a:rPr lang="en-US" sz="2000" b="1" u="sng" dirty="0" smtClean="0"/>
              <a:t>Katie Meumann</a:t>
            </a:r>
            <a:endParaRPr lang="en-US" sz="2000" b="1" u="sng" dirty="0"/>
          </a:p>
          <a:p>
            <a:pPr marL="0" indent="0">
              <a:buNone/>
            </a:pPr>
            <a:r>
              <a:rPr lang="en-US" sz="2000" dirty="0"/>
              <a:t>(</a:t>
            </a:r>
            <a:r>
              <a:rPr lang="en-US" sz="2000" dirty="0" smtClean="0"/>
              <a:t>951)827-2995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Katie.Meumann@ucr.edu</a:t>
            </a:r>
            <a:endParaRPr lang="en-US" sz="2000" dirty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7813559" y="1023222"/>
            <a:ext cx="351603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u="sng" dirty="0">
                <a:solidFill>
                  <a:srgbClr val="183F74"/>
                </a:solidFill>
              </a:rPr>
              <a:t>Dean’s Office Financial Staff Contact Information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806277" y="5537884"/>
            <a:ext cx="34723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Questions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16963" y="1023222"/>
            <a:ext cx="6116919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Meet with your departmental staff to become familiar with UCR policies and procedures.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Don’t hesitate to ask questions or raise concerns.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Be proactive with the administration of your financial resources. </a:t>
            </a:r>
          </a:p>
          <a:p>
            <a:pPr marL="457200" indent="-457200">
              <a:buFont typeface="+mj-lt"/>
              <a:buAutoNum type="arabicPeriod"/>
            </a:pPr>
            <a:endParaRPr lang="en-US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accent1">
                    <a:lumMod val="50000"/>
                  </a:schemeClr>
                </a:solidFill>
              </a:rPr>
              <a:t>Plan ahead and solicit support when needed. </a:t>
            </a:r>
          </a:p>
          <a:p>
            <a:pPr marL="342900" indent="-342900">
              <a:buAutoNum type="arabicPeriod"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16963" y="190357"/>
            <a:ext cx="57246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Suggestions to consider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106024" y="1332753"/>
            <a:ext cx="0" cy="395642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8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298</Words>
  <Application>Microsoft Office PowerPoint</Application>
  <PresentationFormat>Widescreen</PresentationFormat>
  <Paragraphs>72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Tahoma</vt:lpstr>
      <vt:lpstr>Office Theme</vt:lpstr>
      <vt:lpstr>3_Office Theme</vt:lpstr>
      <vt:lpstr>PowerPoint Presentation</vt:lpstr>
      <vt:lpstr>PowerPoint Presentation</vt:lpstr>
      <vt:lpstr>Finance and Administration </vt:lpstr>
      <vt:lpstr>Quick Reminders </vt:lpstr>
      <vt:lpstr>PowerPoint Presentation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Hartney</dc:creator>
  <cp:lastModifiedBy>Alissa Rackstraw</cp:lastModifiedBy>
  <cp:revision>31</cp:revision>
  <dcterms:created xsi:type="dcterms:W3CDTF">2017-09-22T19:06:13Z</dcterms:created>
  <dcterms:modified xsi:type="dcterms:W3CDTF">2019-09-25T23:57:36Z</dcterms:modified>
</cp:coreProperties>
</file>