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935" r:id="rId2"/>
    <p:sldMasterId id="2147483949" r:id="rId3"/>
    <p:sldMasterId id="2147483959" r:id="rId4"/>
  </p:sldMasterIdLst>
  <p:notesMasterIdLst>
    <p:notesMasterId r:id="rId18"/>
  </p:notesMasterIdLst>
  <p:handoutMasterIdLst>
    <p:handoutMasterId r:id="rId19"/>
  </p:handoutMasterIdLst>
  <p:sldIdLst>
    <p:sldId id="256" r:id="rId5"/>
    <p:sldId id="480" r:id="rId6"/>
    <p:sldId id="481" r:id="rId7"/>
    <p:sldId id="484" r:id="rId8"/>
    <p:sldId id="483" r:id="rId9"/>
    <p:sldId id="489" r:id="rId10"/>
    <p:sldId id="499" r:id="rId11"/>
    <p:sldId id="497" r:id="rId12"/>
    <p:sldId id="259" r:id="rId13"/>
    <p:sldId id="490" r:id="rId14"/>
    <p:sldId id="487" r:id="rId15"/>
    <p:sldId id="495" r:id="rId16"/>
    <p:sldId id="475" r:id="rId17"/>
  </p:sldIdLst>
  <p:sldSz cx="9144000" cy="6858000" type="screen4x3"/>
  <p:notesSz cx="6845300" cy="91963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6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66"/>
    <a:srgbClr val="FF9933"/>
    <a:srgbClr val="FF6600"/>
    <a:srgbClr val="339933"/>
    <a:srgbClr val="660066"/>
    <a:srgbClr val="00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761" autoAdjust="0"/>
  </p:normalViewPr>
  <p:slideViewPr>
    <p:cSldViewPr snapToGrid="0"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1722" y="-72"/>
      </p:cViewPr>
      <p:guideLst>
        <p:guide orient="horz" pos="2896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7117598-71D1-4FF5-8199-8B5FB8D20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1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2A2D882-C469-4BB4-B83D-DECA7AF18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32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8425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625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A30C7-376E-4776-899A-1234E86C8D6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17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9479b38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79479b388_0_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79479b388_0_1:notes"/>
          <p:cNvSpPr txBox="1">
            <a:spLocks noGrp="1"/>
          </p:cNvSpPr>
          <p:nvPr>
            <p:ph type="sldNum" idx="12"/>
          </p:nvPr>
        </p:nvSpPr>
        <p:spPr>
          <a:xfrm>
            <a:off x="3970938" y="8772669"/>
            <a:ext cx="3037800" cy="461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79479b38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79479b388_0_52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79479b388_0_52:notes"/>
          <p:cNvSpPr txBox="1">
            <a:spLocks noGrp="1"/>
          </p:cNvSpPr>
          <p:nvPr>
            <p:ph type="sldNum" idx="12"/>
          </p:nvPr>
        </p:nvSpPr>
        <p:spPr>
          <a:xfrm>
            <a:off x="3970938" y="8772669"/>
            <a:ext cx="3037800" cy="461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C48D11-FC65-4637-A915-BF45B1BEB3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ucr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7"/>
          <p:cNvSpPr>
            <a:spLocks noChangeArrowheads="1"/>
          </p:cNvSpPr>
          <p:nvPr/>
        </p:nvSpPr>
        <p:spPr bwMode="auto">
          <a:xfrm>
            <a:off x="595313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1995488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D512-9827-4E39-B0F7-C0F3CEC37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54239-6B2D-4DC6-8452-9BC051FF6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30CE0-A23B-4F19-A3EF-247C7FDF7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A7233-728F-41E5-B6FB-C1C8B79150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67290-258C-4B3D-99F7-BF01A975F3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39A57-A9B3-440C-8C19-2366CAD88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13302" r="35829" b="181"/>
          <a:stretch/>
        </p:blipFill>
        <p:spPr>
          <a:xfrm>
            <a:off x="4944645" y="1041931"/>
            <a:ext cx="4200988" cy="5247938"/>
          </a:xfrm>
          <a:prstGeom prst="rect">
            <a:avLst/>
          </a:prstGeom>
        </p:spPr>
      </p:pic>
      <p:pic>
        <p:nvPicPr>
          <p:cNvPr id="9" name="Content Placeholder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1" t="10880" b="3052"/>
          <a:stretch/>
        </p:blipFill>
        <p:spPr>
          <a:xfrm>
            <a:off x="1025716" y="1043426"/>
            <a:ext cx="5162382" cy="5246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8" t="4308" b="18948"/>
          <a:stretch/>
        </p:blipFill>
        <p:spPr>
          <a:xfrm>
            <a:off x="1" y="1042749"/>
            <a:ext cx="2928868" cy="524711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2928869" y="1041387"/>
            <a:ext cx="0" cy="52484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188098" y="1041387"/>
            <a:ext cx="2344" cy="52490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1041387"/>
            <a:ext cx="9144000" cy="524848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3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Trajan Pro 3" panose="02020502050503020301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83581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8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3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Trajan Pro 3" panose="02020502050503020301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83581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5576"/>
            <a:ext cx="8502650" cy="711199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Perpetua Titling MT" panose="020205020605050208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435894"/>
            <a:ext cx="7886700" cy="4351338"/>
          </a:xfrm>
        </p:spPr>
        <p:txBody>
          <a:bodyPr/>
          <a:lstStyle>
            <a:lvl1pPr>
              <a:defRPr b="1">
                <a:solidFill>
                  <a:schemeClr val="accent5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1pPr>
            <a:lvl2pPr>
              <a:defRPr b="1">
                <a:solidFill>
                  <a:schemeClr val="accent6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2pPr>
            <a:lvl3pPr>
              <a:defRPr b="1">
                <a:solidFill>
                  <a:schemeClr val="accent5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3pPr>
            <a:lvl4pPr>
              <a:defRPr b="1">
                <a:solidFill>
                  <a:schemeClr val="accent5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4pPr>
            <a:lvl5pPr>
              <a:defRPr b="1">
                <a:solidFill>
                  <a:schemeClr val="accent5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8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5576"/>
            <a:ext cx="8502650" cy="711199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Perpetua Titling MT" panose="020205020605050208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435894"/>
            <a:ext cx="7886700" cy="4351338"/>
          </a:xfrm>
        </p:spPr>
        <p:txBody>
          <a:bodyPr/>
          <a:lstStyle>
            <a:lvl1pPr>
              <a:defRPr b="1">
                <a:solidFill>
                  <a:schemeClr val="accent5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1pPr>
            <a:lvl2pPr>
              <a:defRPr b="1">
                <a:solidFill>
                  <a:schemeClr val="accent6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2pPr>
            <a:lvl3pPr>
              <a:defRPr b="1">
                <a:solidFill>
                  <a:schemeClr val="accent5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3pPr>
            <a:lvl4pPr>
              <a:defRPr b="1">
                <a:solidFill>
                  <a:schemeClr val="accent5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4pPr>
            <a:lvl5pPr>
              <a:defRPr b="1">
                <a:solidFill>
                  <a:schemeClr val="accent5">
                    <a:lumMod val="75000"/>
                  </a:scheme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2060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buClr>
                <a:srgbClr val="002060"/>
              </a:buCl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D4A14-7A4A-4F44-80E4-E2305886D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57" y="709524"/>
            <a:ext cx="2903434" cy="10850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TITLE/</a:t>
            </a:r>
            <a:br>
              <a:rPr lang="en-US" dirty="0"/>
            </a:br>
            <a:r>
              <a:rPr lang="en-US" dirty="0"/>
              <a:t>WELCOME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19157" y="1957389"/>
            <a:ext cx="2903434" cy="332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19157" y="2375777"/>
            <a:ext cx="2903434" cy="324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rgbClr val="F1AB00"/>
                </a:solidFill>
              </a:defRPr>
            </a:lvl1pPr>
          </a:lstStyle>
          <a:p>
            <a:pPr lvl="0"/>
            <a:r>
              <a:rPr lang="en-US" dirty="0"/>
              <a:t>Professional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77" y="209073"/>
            <a:ext cx="1869392" cy="3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628650" y="133851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100">
                <a:solidFill>
                  <a:srgbClr val="183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0075" indent="-257175">
              <a:buFont typeface="Arial" panose="020B0604020202020204" pitchFamily="34" charset="0"/>
              <a:buChar char="•"/>
              <a:defRPr sz="1800">
                <a:solidFill>
                  <a:srgbClr val="2C6C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42975" indent="-257175">
              <a:buFont typeface="Arial" panose="020B0604020202020204" pitchFamily="34" charset="0"/>
              <a:buChar char="•"/>
              <a:defRPr sz="1500">
                <a:solidFill>
                  <a:srgbClr val="393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rgbClr val="6F81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9051" y="6307375"/>
            <a:ext cx="91821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19051" y="-10506"/>
            <a:ext cx="916305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168568"/>
            <a:ext cx="7886700" cy="71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55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28575" y="1027907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27518" y="6307375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22" y="6420453"/>
            <a:ext cx="1490253" cy="3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5E907-73A6-45A7-A9D2-F9DC1BA66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628650" y="133851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100">
                <a:solidFill>
                  <a:srgbClr val="183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0075" indent="-257175">
              <a:buFont typeface="Arial" panose="020B0604020202020204" pitchFamily="34" charset="0"/>
              <a:buChar char="•"/>
              <a:defRPr sz="1800">
                <a:solidFill>
                  <a:srgbClr val="2C6C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42975" indent="-257175">
              <a:buFont typeface="Arial" panose="020B0604020202020204" pitchFamily="34" charset="0"/>
              <a:buChar char="•"/>
              <a:defRPr sz="1500">
                <a:solidFill>
                  <a:srgbClr val="393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rgbClr val="6F81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9051" y="6307375"/>
            <a:ext cx="91821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19051" y="-10506"/>
            <a:ext cx="916305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168568"/>
            <a:ext cx="7886700" cy="71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55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28575" y="1027907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27518" y="6307375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22" y="6420453"/>
            <a:ext cx="1490253" cy="3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9051" y="6307375"/>
            <a:ext cx="91821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19051" y="-10506"/>
            <a:ext cx="916305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168568"/>
            <a:ext cx="7886700" cy="71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55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28575" y="1027907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27518" y="6307375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22" y="6420453"/>
            <a:ext cx="1490253" cy="301024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89790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3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2C6C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93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6F81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89790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3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2C6C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93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36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9051" y="6307375"/>
            <a:ext cx="91821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19051" y="-10506"/>
            <a:ext cx="916305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28575" y="1027907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27518" y="6307375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22" y="6420453"/>
            <a:ext cx="1490253" cy="30102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3287995" y="1338515"/>
            <a:ext cx="57427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2100">
                <a:solidFill>
                  <a:srgbClr val="183F74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800">
                <a:solidFill>
                  <a:srgbClr val="6F8135"/>
                </a:solidFill>
              </a:defRPr>
            </a:lvl2pPr>
            <a:lvl3pPr marL="900113" indent="-214313">
              <a:buFont typeface="Arial" panose="020B0604020202020204" pitchFamily="34" charset="0"/>
              <a:buChar char="•"/>
              <a:defRPr sz="1500">
                <a:solidFill>
                  <a:srgbClr val="393B4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itle Placeholder 1"/>
          <p:cNvSpPr txBox="1">
            <a:spLocks/>
          </p:cNvSpPr>
          <p:nvPr userDrawn="1"/>
        </p:nvSpPr>
        <p:spPr>
          <a:xfrm>
            <a:off x="3287995" y="168568"/>
            <a:ext cx="5742773" cy="71024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1" r="29139"/>
          <a:stretch/>
        </p:blipFill>
        <p:spPr>
          <a:xfrm>
            <a:off x="0" y="-10507"/>
            <a:ext cx="3161212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9640" y="-10507"/>
            <a:ext cx="3186266" cy="6875216"/>
          </a:xfrm>
          <a:prstGeom prst="rect">
            <a:avLst/>
          </a:prstGeom>
          <a:solidFill>
            <a:srgbClr val="2C6CC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9051" y="6307375"/>
            <a:ext cx="91821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-19051" y="-10506"/>
            <a:ext cx="916305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28575" y="1027907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27518" y="6307375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22" y="6420453"/>
            <a:ext cx="1490253" cy="30102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3287995" y="1338515"/>
            <a:ext cx="57427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2100">
                <a:solidFill>
                  <a:srgbClr val="183F74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800">
                <a:solidFill>
                  <a:srgbClr val="6F8135"/>
                </a:solidFill>
              </a:defRPr>
            </a:lvl2pPr>
            <a:lvl3pPr marL="900113" indent="-214313">
              <a:buFont typeface="Arial" panose="020B0604020202020204" pitchFamily="34" charset="0"/>
              <a:buChar char="•"/>
              <a:defRPr sz="1500">
                <a:solidFill>
                  <a:srgbClr val="393B4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itle Placeholder 1"/>
          <p:cNvSpPr txBox="1">
            <a:spLocks/>
          </p:cNvSpPr>
          <p:nvPr userDrawn="1"/>
        </p:nvSpPr>
        <p:spPr>
          <a:xfrm>
            <a:off x="3287995" y="168568"/>
            <a:ext cx="5742773" cy="71024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2" r="26702"/>
          <a:stretch/>
        </p:blipFill>
        <p:spPr>
          <a:xfrm>
            <a:off x="-6654" y="62"/>
            <a:ext cx="3168313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9640" y="-10507"/>
            <a:ext cx="3186266" cy="6875216"/>
          </a:xfrm>
          <a:prstGeom prst="rect">
            <a:avLst/>
          </a:prstGeom>
          <a:solidFill>
            <a:srgbClr val="2C6CC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17409"/>
          <a:stretch/>
        </p:blipFill>
        <p:spPr>
          <a:xfrm>
            <a:off x="0" y="-17092"/>
            <a:ext cx="9144000" cy="6887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22" y="6420453"/>
            <a:ext cx="1490253" cy="301024"/>
          </a:xfrm>
          <a:prstGeom prst="rect">
            <a:avLst/>
          </a:prstGeom>
        </p:spPr>
      </p:pic>
      <p:sp>
        <p:nvSpPr>
          <p:cNvPr id="14" name="Flowchart: Process 13"/>
          <p:cNvSpPr/>
          <p:nvPr userDrawn="1"/>
        </p:nvSpPr>
        <p:spPr>
          <a:xfrm>
            <a:off x="427634" y="-17093"/>
            <a:ext cx="3088482" cy="2033900"/>
          </a:xfrm>
          <a:prstGeom prst="flowChartProcess">
            <a:avLst/>
          </a:prstGeom>
          <a:solidFill>
            <a:srgbClr val="00306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11467" y="123388"/>
            <a:ext cx="2920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AMERICA’S FASTEST RISING RANKED UNIVERSITY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53384" y="1508382"/>
            <a:ext cx="29208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1AB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U.S. News &amp; World Report</a:t>
            </a:r>
          </a:p>
        </p:txBody>
      </p:sp>
    </p:spTree>
    <p:extLst>
      <p:ext uri="{BB962C8B-B14F-4D97-AF65-F5344CB8AC3E}">
        <p14:creationId xmlns:p14="http://schemas.microsoft.com/office/powerpoint/2010/main" val="5553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 descr="ucrbackgrou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14739" cy="685525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595313" y="1219200"/>
            <a:ext cx="7924800" cy="91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14"/>
          <p:cNvCxnSpPr/>
          <p:nvPr/>
        </p:nvCxnSpPr>
        <p:spPr>
          <a:xfrm>
            <a:off x="1995488" y="3962400"/>
            <a:ext cx="6511925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Google Shape;98;p14"/>
          <p:cNvSpPr txBox="1">
            <a:spLocks noGrp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9925" marR="0" lvl="1" indent="-327025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2350" marR="0" lvl="2" indent="-36195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3985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81163" marR="0" lvl="4" indent="-34766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138363" marR="0" lvl="5" indent="-34766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95563" marR="0" lvl="6" indent="-34766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052763" marR="0" lvl="7" indent="-34766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509963" marR="0" lvl="8" indent="-34766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861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629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430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❑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❑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8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299A8-D9E7-4B70-9944-C9153E17B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289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❑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289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❑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931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5718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0" descr="ucrbackgrou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14739" cy="685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238" y="6267450"/>
            <a:ext cx="815007" cy="5193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302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068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❑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76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214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204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 rot="5400000">
            <a:off x="2306637" y="-249238"/>
            <a:ext cx="45307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116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 rot="5400000">
            <a:off x="4731544" y="2175669"/>
            <a:ext cx="585311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body" idx="1"/>
          </p:nvPr>
        </p:nvSpPr>
        <p:spPr>
          <a:xfrm rot="5400000">
            <a:off x="540544" y="194469"/>
            <a:ext cx="585311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793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840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3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013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itle, Text and Clip Ar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27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9925" marR="0" lvl="1" indent="-327025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2350" marR="0" lvl="2" indent="-36195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3985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81163" marR="0" lvl="4" indent="-34766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138363" marR="0" lvl="5" indent="-34766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95563" marR="0" lvl="6" indent="-34766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052763" marR="0" lvl="7" indent="-34766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509963" marR="0" lvl="8" indent="-34766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79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089CC-C868-4360-997B-B4EACA5A17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92832-DCD9-4B08-A2F0-1AA862AAF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crbackground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869238" y="6267450"/>
          <a:ext cx="81756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84" name="Photo Editor Photo" r:id="rId4" imgW="7857143" imgH="5001323" progId="">
                  <p:embed/>
                </p:oleObj>
              </mc:Choice>
              <mc:Fallback>
                <p:oleObj name="Photo Editor Photo" r:id="rId4" imgW="7857143" imgH="5001323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9238" y="6267450"/>
                        <a:ext cx="817562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Ravishankar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0C4B-9708-4A56-B78F-6CFDAE793A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6C892-7806-4429-9348-C60DEC5843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33281-808D-4943-9DE3-DC8A896A92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8" descr="ucrbackground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E7D98802-D7C1-4596-A5B7-080FC38C07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1319" name="Freeform 7"/>
          <p:cNvSpPr>
            <a:spLocks noChangeArrowheads="1"/>
          </p:cNvSpPr>
          <p:nvPr/>
        </p:nvSpPr>
        <p:spPr bwMode="auto">
          <a:xfrm>
            <a:off x="438150" y="271463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320" name="Line 8"/>
          <p:cNvSpPr>
            <a:spLocks noChangeShapeType="1"/>
          </p:cNvSpPr>
          <p:nvPr/>
        </p:nvSpPr>
        <p:spPr bwMode="auto">
          <a:xfrm>
            <a:off x="473075" y="6129338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869238" y="6267450"/>
          <a:ext cx="81756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Photo Editor Photo" r:id="rId18" imgW="7857143" imgH="5001323" progId="">
                  <p:embed/>
                </p:oleObj>
              </mc:Choice>
              <mc:Fallback>
                <p:oleObj name="Photo Editor Photo" r:id="rId18" imgW="7857143" imgH="5001323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9238" y="6267450"/>
                        <a:ext cx="817562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34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2" b="33611"/>
          <a:stretch/>
        </p:blipFill>
        <p:spPr>
          <a:xfrm>
            <a:off x="0" y="-10506"/>
            <a:ext cx="9144000" cy="10217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FB99-1D45-44CE-BDEE-8AB8F850A58E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4DAAB-9FB0-4522-A33B-5B2623161207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28575" y="1027907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-19051" y="6307375"/>
            <a:ext cx="91821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-27518" y="6307375"/>
            <a:ext cx="919162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-19051" y="-10506"/>
            <a:ext cx="9163051" cy="1021770"/>
          </a:xfrm>
          <a:prstGeom prst="rect">
            <a:avLst/>
          </a:prstGeom>
          <a:solidFill>
            <a:srgbClr val="2F5597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92" y="6429966"/>
            <a:ext cx="2304094" cy="3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628650" y="117298"/>
            <a:ext cx="7886700" cy="7714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700"/>
              <a:t>CLICK TO EDIT MASTER TITLE STYLE</a:t>
            </a:r>
            <a:endParaRPr lang="en-US" sz="2700" dirty="0"/>
          </a:p>
        </p:txBody>
      </p:sp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628650" y="1446888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3F7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C6C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1AB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/>
              <a:t>Edit Master text styles</a:t>
            </a:r>
          </a:p>
          <a:p>
            <a:pPr lvl="1"/>
            <a:r>
              <a:rPr lang="en-US" sz="1800"/>
              <a:t>Second level</a:t>
            </a:r>
          </a:p>
          <a:p>
            <a:pPr lvl="2"/>
            <a:r>
              <a:rPr lang="en-US" sz="1500"/>
              <a:t>Third level</a:t>
            </a:r>
          </a:p>
          <a:p>
            <a:pPr lvl="3"/>
            <a:r>
              <a:rPr lang="en-US" sz="1350"/>
              <a:t>Fourth level</a:t>
            </a:r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0" b="3406"/>
          <a:stretch/>
        </p:blipFill>
        <p:spPr>
          <a:xfrm>
            <a:off x="0" y="-8546"/>
            <a:ext cx="9144000" cy="6884475"/>
          </a:xfrm>
          <a:prstGeom prst="rect">
            <a:avLst/>
          </a:prstGeom>
        </p:spPr>
      </p:pic>
      <p:sp>
        <p:nvSpPr>
          <p:cNvPr id="16" name="Flowchart: Process 15"/>
          <p:cNvSpPr/>
          <p:nvPr userDrawn="1"/>
        </p:nvSpPr>
        <p:spPr>
          <a:xfrm>
            <a:off x="427634" y="-1"/>
            <a:ext cx="3088482" cy="3375590"/>
          </a:xfrm>
          <a:prstGeom prst="flowChartProcess">
            <a:avLst/>
          </a:prstGeom>
          <a:solidFill>
            <a:srgbClr val="00306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0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 descr="ucrbackground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0"/>
            <a:ext cx="9114739" cy="685525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24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Noto Sans Symbol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7660" algn="l" rtl="0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560"/>
              <a:buFont typeface="Noto Sans Symbol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405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30"/>
              <a:buFont typeface="Noto Sans Symbol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438150" y="271463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p13"/>
          <p:cNvCxnSpPr/>
          <p:nvPr/>
        </p:nvCxnSpPr>
        <p:spPr>
          <a:xfrm>
            <a:off x="473075" y="6129338"/>
            <a:ext cx="8229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3" name="Google Shape;93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869238" y="6267450"/>
            <a:ext cx="815007" cy="519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751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sg@engr.ucr.edu" TargetMode="External"/><Relationship Id="rId2" Type="http://schemas.openxmlformats.org/officeDocument/2006/relationships/hyperlink" Target="https://mesa.engr.ucr.edu/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mailto:gruiz@engr.ucr.edu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bcoelc.com/organizations" TargetMode="External"/><Relationship Id="rId5" Type="http://schemas.openxmlformats.org/officeDocument/2006/relationships/hyperlink" Target="https://transfer.engr.ucr.edu/" TargetMode="Externa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out.ucr.edu/" TargetMode="External"/><Relationship Id="rId3" Type="http://schemas.openxmlformats.org/officeDocument/2006/relationships/hyperlink" Target="http://counseling.ucr.edu/" TargetMode="External"/><Relationship Id="rId7" Type="http://schemas.openxmlformats.org/officeDocument/2006/relationships/hyperlink" Target="http://well.ucr.edu/" TargetMode="External"/><Relationship Id="rId2" Type="http://schemas.openxmlformats.org/officeDocument/2006/relationships/hyperlink" Target="https://arc.ucr.edu/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conduct.ucr.edu/" TargetMode="External"/><Relationship Id="rId5" Type="http://schemas.openxmlformats.org/officeDocument/2006/relationships/hyperlink" Target="http://ir.ucr.edu/" TargetMode="External"/><Relationship Id="rId10" Type="http://schemas.openxmlformats.org/officeDocument/2006/relationships/hyperlink" Target="http://www.onlineethics.org/" TargetMode="External"/><Relationship Id="rId4" Type="http://schemas.openxmlformats.org/officeDocument/2006/relationships/hyperlink" Target="http://careers.ucr.edu/" TargetMode="External"/><Relationship Id="rId9" Type="http://schemas.openxmlformats.org/officeDocument/2006/relationships/hyperlink" Target="https://deanofstudents.ucr.edu/diversity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hyperlink" Target="https://student.engr.ucr.edu/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hyperlink" Target="mailto:rsmith@engr.ucr.edu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927860" y="3530286"/>
            <a:ext cx="7216140" cy="1981200"/>
          </a:xfrm>
        </p:spPr>
        <p:txBody>
          <a:bodyPr/>
          <a:lstStyle/>
          <a:p>
            <a:pPr eaLnBrk="1" hangingPunct="1"/>
            <a:br>
              <a:rPr lang="en-US" sz="4600" dirty="0"/>
            </a:br>
            <a:r>
              <a:rPr lang="en-US" sz="4600" dirty="0"/>
              <a:t>		</a:t>
            </a:r>
            <a:r>
              <a:rPr lang="en-US" sz="5400" dirty="0">
                <a:solidFill>
                  <a:srgbClr val="CC0000"/>
                </a:solidFill>
                <a:latin typeface="Edwardian Script ITC" pitchFamily="66" charset="0"/>
              </a:rPr>
              <a:t>We Engineer Excellence</a:t>
            </a:r>
          </a:p>
        </p:txBody>
      </p:sp>
      <p:sp>
        <p:nvSpPr>
          <p:cNvPr id="921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960355" y="5248799"/>
            <a:ext cx="7593013" cy="1387671"/>
          </a:xfrm>
        </p:spPr>
        <p:txBody>
          <a:bodyPr/>
          <a:lstStyle/>
          <a:p>
            <a:pPr algn="ctr" eaLnBrk="1" hangingPunct="1"/>
            <a:r>
              <a:rPr lang="en-US" sz="2400" dirty="0"/>
              <a:t>Marko Princevac</a:t>
            </a:r>
          </a:p>
          <a:p>
            <a:pPr algn="ctr" eaLnBrk="1" hangingPunct="1"/>
            <a:r>
              <a:rPr lang="en-US" sz="2400" dirty="0"/>
              <a:t>Associate Dean for Student Academic Affairs </a:t>
            </a:r>
          </a:p>
          <a:p>
            <a:pPr algn="ctr" eaLnBrk="1" hangingPunct="1"/>
            <a:r>
              <a:rPr lang="en-US" sz="2400" dirty="0"/>
              <a:t>Professor of Mechanics Engineering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5" y="2672097"/>
            <a:ext cx="8253547" cy="1118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2755" y="1277521"/>
            <a:ext cx="6433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Welcome!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272611" y="2542374"/>
            <a:ext cx="1505329" cy="753100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9102" y="2664447"/>
            <a:ext cx="1677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Carlos Gonzales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1AB00"/>
                </a:solidFill>
                <a:latin typeface="Calibri" panose="020F0502020204030204"/>
              </a:rPr>
              <a:t>Director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8150" y="257908"/>
            <a:ext cx="6268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TEAM: MESA Program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39607" y="5258169"/>
            <a:ext cx="3725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https://mesa.engr.ucr.edu/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3757" y="5736357"/>
            <a:ext cx="426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Carlos Gonzalez </a:t>
            </a:r>
            <a:r>
              <a:rPr lang="en-US" dirty="0">
                <a:hlinkClick r:id="rId3"/>
              </a:rPr>
              <a:t>carlosg@engr.ucr.edu</a:t>
            </a:r>
            <a:r>
              <a:rPr lang="en-US" dirty="0"/>
              <a:t> 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78" y="1117026"/>
            <a:ext cx="1429313" cy="142931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11" y="1117026"/>
            <a:ext cx="1513514" cy="1425348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1999554" y="2542374"/>
            <a:ext cx="1406937" cy="753100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883660" y="2563133"/>
            <a:ext cx="1600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Vanessa Guzman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1AB00"/>
                </a:solidFill>
                <a:latin typeface="Calibri" panose="020F0502020204030204"/>
              </a:rPr>
              <a:t>Program Coordinator</a:t>
            </a:r>
          </a:p>
        </p:txBody>
      </p:sp>
      <p:sp>
        <p:nvSpPr>
          <p:cNvPr id="73" name="Content Placeholder 2"/>
          <p:cNvSpPr>
            <a:spLocks noGrp="1"/>
          </p:cNvSpPr>
          <p:nvPr>
            <p:ph idx="1"/>
          </p:nvPr>
        </p:nvSpPr>
        <p:spPr>
          <a:xfrm>
            <a:off x="3655690" y="1068443"/>
            <a:ext cx="4534975" cy="740175"/>
          </a:xfrm>
        </p:spPr>
        <p:txBody>
          <a:bodyPr/>
          <a:lstStyle/>
          <a:p>
            <a:r>
              <a:rPr lang="en-US" sz="2000" dirty="0"/>
              <a:t>Our Outreach/Connection with Local Schools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72611" y="3425377"/>
            <a:ext cx="3383079" cy="738664"/>
          </a:xfrm>
          <a:prstGeom prst="rect">
            <a:avLst/>
          </a:prstGeom>
          <a:solidFill>
            <a:srgbClr val="6076B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F5897">
                    <a:lumMod val="10000"/>
                  </a:srgbClr>
                </a:solidFill>
                <a:effectLst/>
                <a:uLnTx/>
                <a:uFillTx/>
              </a:rPr>
              <a:t>Engaging and enriching STEM opportunities for our region’s underserved students…</a:t>
            </a:r>
          </a:p>
        </p:txBody>
      </p:sp>
      <p:sp>
        <p:nvSpPr>
          <p:cNvPr id="76" name="Rectangle 2"/>
          <p:cNvSpPr>
            <a:spLocks noChangeArrowheads="1"/>
          </p:cNvSpPr>
          <p:nvPr/>
        </p:nvSpPr>
        <p:spPr bwMode="auto">
          <a:xfrm>
            <a:off x="3702929" y="1633395"/>
            <a:ext cx="5395965" cy="31085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Mission Statement (MESA California)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"MESA enables educationally disadvantaged students to prepare for and graduate from a four-year college or university with a math-based degree in areas such as engineering, the sciences, computer science, and mathematics…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…MESA has particular interest in and focus on students from those groups who historically have had the lowest levels of attainment to four-year and graduate level programs…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…MESA students and graduates will be better able to make significant contributions to the socioeconomic well-being of their families and their communities.”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080" y="5010705"/>
            <a:ext cx="3657600" cy="18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6440" r="11151" b="32804"/>
          <a:stretch/>
        </p:blipFill>
        <p:spPr>
          <a:xfrm>
            <a:off x="755467" y="1228931"/>
            <a:ext cx="2153545" cy="2487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96" y="1228931"/>
            <a:ext cx="2175348" cy="2175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9472" y="3404279"/>
            <a:ext cx="2159540" cy="1015313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768" y="3420772"/>
            <a:ext cx="2152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Guadalupe Ruiz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F1AB00"/>
                </a:solidFill>
                <a:latin typeface="Calibri" panose="020F0502020204030204"/>
              </a:rPr>
              <a:t>Director of Transfer Initiatives &amp; Professional Development</a:t>
            </a:r>
            <a:endParaRPr lang="en-US" sz="21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0487" y="3404278"/>
            <a:ext cx="2159540" cy="1025567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0487" y="3427011"/>
            <a:ext cx="2166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Marko Princevac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F1AB00"/>
                </a:solidFill>
                <a:latin typeface="Calibri" panose="020F0502020204030204"/>
              </a:rPr>
              <a:t>Associate Dean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F1AB00"/>
                </a:solidFill>
                <a:latin typeface="Calibri" panose="020F0502020204030204"/>
              </a:rPr>
              <a:t>Professor, Mechanical Engineering</a:t>
            </a:r>
            <a:endParaRPr lang="en-US" sz="21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7662" y="3892869"/>
            <a:ext cx="19463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TEAM</a:t>
            </a:r>
          </a:p>
        </p:txBody>
      </p:sp>
      <p:pic>
        <p:nvPicPr>
          <p:cNvPr id="1026" name="Picture 2" descr="Janet Cabr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51" y="1255772"/>
            <a:ext cx="2188181" cy="218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79492" y="3443953"/>
            <a:ext cx="2159540" cy="1015313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6788" y="3460446"/>
            <a:ext cx="2152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Janet Cabrera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F1AB00"/>
                </a:solidFill>
                <a:latin typeface="Calibri" panose="020F0502020204030204"/>
              </a:rPr>
              <a:t>Transfer Coordinator</a:t>
            </a:r>
            <a:endParaRPr lang="en-US" sz="21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898" y="174781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TEAM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2297" y="4595858"/>
            <a:ext cx="5719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https://transfer.engr.ucr.edu/</a:t>
            </a:r>
            <a:endParaRPr lang="en-US" sz="2400" dirty="0"/>
          </a:p>
          <a:p>
            <a:r>
              <a:rPr lang="en-US" sz="2400" dirty="0"/>
              <a:t>Students Orgs - </a:t>
            </a:r>
            <a:r>
              <a:rPr lang="en-US" dirty="0">
                <a:hlinkClick r:id="rId6"/>
              </a:rPr>
              <a:t>https://bcoelc.com/organizations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2297" y="5485421"/>
            <a:ext cx="397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Guadalupe Ruiz </a:t>
            </a:r>
            <a:r>
              <a:rPr lang="en-US" dirty="0">
                <a:hlinkClick r:id="rId7"/>
              </a:rPr>
              <a:t>gruiz@engr.ucr.edu</a:t>
            </a:r>
            <a:r>
              <a:rPr lang="en-US" dirty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86704" y="5485421"/>
            <a:ext cx="239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marko@engr.ucr.edu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44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6898" y="174781"/>
            <a:ext cx="388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resources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7720" y="1265113"/>
            <a:ext cx="7699672" cy="4801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Academic Resources Center (ARC) </a:t>
            </a:r>
            <a:r>
              <a:rPr lang="en-US" dirty="0">
                <a:hlinkClick r:id="rId2"/>
              </a:rPr>
              <a:t>https://arc.ucr.edu/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Counseling and Psychological Services  </a:t>
            </a:r>
            <a:r>
              <a:rPr lang="en-US" dirty="0">
                <a:hlinkClick r:id="rId3"/>
              </a:rPr>
              <a:t>http://counseling.ucr.edu/</a:t>
            </a:r>
            <a:endParaRPr lang="en-US" dirty="0"/>
          </a:p>
          <a:p>
            <a:endParaRPr lang="en-US" dirty="0"/>
          </a:p>
          <a:p>
            <a:r>
              <a:rPr lang="en-US" dirty="0"/>
              <a:t>Career Center  </a:t>
            </a:r>
            <a:r>
              <a:rPr lang="en-US" dirty="0">
                <a:hlinkClick r:id="rId4"/>
              </a:rPr>
              <a:t>http://careers.ucr.edu/</a:t>
            </a:r>
            <a:endParaRPr lang="en-US" dirty="0"/>
          </a:p>
          <a:p>
            <a:endParaRPr lang="en-US" dirty="0"/>
          </a:p>
          <a:p>
            <a:r>
              <a:rPr lang="en-US" dirty="0"/>
              <a:t>Institutional Research UCR  </a:t>
            </a:r>
            <a:r>
              <a:rPr lang="en-US" dirty="0">
                <a:hlinkClick r:id="rId5"/>
              </a:rPr>
              <a:t>http://ir.ucr.edu/</a:t>
            </a:r>
            <a:endParaRPr lang="en-US" dirty="0"/>
          </a:p>
          <a:p>
            <a:endParaRPr lang="en-US" dirty="0"/>
          </a:p>
          <a:p>
            <a:r>
              <a:rPr lang="en-US" dirty="0"/>
              <a:t>Student Conduct and Academic Integrity Programs </a:t>
            </a:r>
            <a:r>
              <a:rPr lang="en-US" dirty="0">
                <a:hlinkClick r:id="rId6"/>
              </a:rPr>
              <a:t>http://conduct.ucr.edu/</a:t>
            </a:r>
            <a:endParaRPr lang="en-US" dirty="0"/>
          </a:p>
          <a:p>
            <a:endParaRPr lang="en-US" dirty="0"/>
          </a:p>
          <a:p>
            <a:r>
              <a:rPr lang="en-US" dirty="0"/>
              <a:t>Health </a:t>
            </a:r>
            <a:r>
              <a:rPr lang="en-US" u="sng" dirty="0">
                <a:hlinkClick r:id="rId7"/>
              </a:rPr>
              <a:t>http://well.ucr.edu/</a:t>
            </a:r>
            <a:endParaRPr lang="en-US" u="sng" dirty="0"/>
          </a:p>
          <a:p>
            <a:endParaRPr lang="en-US" u="sng" dirty="0"/>
          </a:p>
          <a:p>
            <a:r>
              <a:rPr lang="en-US" dirty="0"/>
              <a:t>LGBT Resource Center </a:t>
            </a:r>
            <a:r>
              <a:rPr lang="en-US" u="sng" dirty="0">
                <a:hlinkClick r:id="rId8"/>
              </a:rPr>
              <a:t>http://out.ucr.edu/</a:t>
            </a:r>
            <a:endParaRPr lang="en-US" u="sng" dirty="0"/>
          </a:p>
          <a:p>
            <a:endParaRPr lang="en-US" u="sng" dirty="0"/>
          </a:p>
          <a:p>
            <a:r>
              <a:rPr lang="en-US" dirty="0"/>
              <a:t>Diversity </a:t>
            </a:r>
            <a:r>
              <a:rPr lang="en-US" dirty="0">
                <a:hlinkClick r:id="rId9"/>
              </a:rPr>
              <a:t>https://deanofstudents.ucr.edu/diversity</a:t>
            </a:r>
            <a:endParaRPr lang="en-US" dirty="0"/>
          </a:p>
          <a:p>
            <a:endParaRPr lang="en-US" u="sng" dirty="0"/>
          </a:p>
          <a:p>
            <a:r>
              <a:rPr lang="en-US" dirty="0"/>
              <a:t>Ethics </a:t>
            </a:r>
            <a:r>
              <a:rPr lang="en-US" u="sng" dirty="0">
                <a:hlinkClick r:id="rId10"/>
              </a:rPr>
              <a:t>http://www.onlineethics.org/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8069" y="1363279"/>
            <a:ext cx="8565931" cy="17526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002060"/>
                </a:solidFill>
                <a:latin typeface="+mn-lt"/>
              </a:rPr>
              <a:t>Welcome to the </a:t>
            </a:r>
            <a:br>
              <a:rPr lang="en-US" sz="4000" b="1" dirty="0">
                <a:solidFill>
                  <a:srgbClr val="002060"/>
                </a:solidFill>
                <a:latin typeface="+mn-lt"/>
              </a:rPr>
            </a:br>
            <a:br>
              <a:rPr lang="en-US" sz="4000" b="1" dirty="0">
                <a:solidFill>
                  <a:srgbClr val="002060"/>
                </a:solidFill>
                <a:latin typeface="+mn-lt"/>
              </a:rPr>
            </a:br>
            <a:r>
              <a:rPr lang="en-US" sz="4000" b="1" dirty="0" err="1">
                <a:solidFill>
                  <a:srgbClr val="002060"/>
                </a:solidFill>
                <a:latin typeface="+mn-lt"/>
              </a:rPr>
              <a:t>Marlan</a:t>
            </a:r>
            <a:r>
              <a:rPr lang="en-US" sz="4000" b="1" dirty="0">
                <a:solidFill>
                  <a:srgbClr val="002060"/>
                </a:solidFill>
                <a:latin typeface="+mn-lt"/>
              </a:rPr>
              <a:t> and Rosemary Bourns College of Engineering!</a:t>
            </a:r>
          </a:p>
        </p:txBody>
      </p:sp>
      <p:sp>
        <p:nvSpPr>
          <p:cNvPr id="4" name="Rectangle 12"/>
          <p:cNvSpPr txBox="1">
            <a:spLocks noChangeArrowheads="1"/>
          </p:cNvSpPr>
          <p:nvPr/>
        </p:nvSpPr>
        <p:spPr bwMode="auto">
          <a:xfrm>
            <a:off x="1724660" y="3870960"/>
            <a:ext cx="721614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</a:br>
            <a:r>
              <a:rPr kumimoji="0" lang="en-US" sz="4600" b="0" i="0" u="none" strike="noStrike" kern="0" cap="none" spc="0" normalizeH="0" baseline="0" noProof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		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Edwardian Script ITC" pitchFamily="66" charset="0"/>
                <a:ea typeface="+mj-ea"/>
                <a:cs typeface="+mj-cs"/>
              </a:rPr>
              <a:t>We Engineer Excellence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Edwardian Script ITC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061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31" y="271529"/>
            <a:ext cx="8748074" cy="2087015"/>
          </a:xfrm>
        </p:spPr>
        <p:txBody>
          <a:bodyPr/>
          <a:lstStyle/>
          <a:p>
            <a:pPr algn="ctr"/>
            <a:r>
              <a:rPr lang="en-US" sz="6000" dirty="0"/>
              <a:t>Our Students</a:t>
            </a:r>
            <a:br>
              <a:rPr lang="en-US" sz="6000" dirty="0"/>
            </a:br>
            <a:r>
              <a:rPr lang="en-US" sz="6000" dirty="0"/>
              <a:t>Impact Factor vs. Impact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4" y="6249971"/>
            <a:ext cx="4001004" cy="5420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865" y="2226570"/>
            <a:ext cx="854913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Always keep in mind:</a:t>
            </a:r>
          </a:p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 - you are a role model</a:t>
            </a:r>
          </a:p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 - you are a mentor</a:t>
            </a:r>
          </a:p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 - likely the first person with </a:t>
            </a:r>
          </a:p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advanced degrees that they interact</a:t>
            </a:r>
          </a:p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 - you can make a difference in many lives </a:t>
            </a:r>
          </a:p>
        </p:txBody>
      </p:sp>
    </p:spTree>
    <p:extLst>
      <p:ext uri="{BB962C8B-B14F-4D97-AF65-F5344CB8AC3E}">
        <p14:creationId xmlns:p14="http://schemas.microsoft.com/office/powerpoint/2010/main" val="25128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91" y="346943"/>
            <a:ext cx="8748074" cy="2087015"/>
          </a:xfrm>
        </p:spPr>
        <p:txBody>
          <a:bodyPr/>
          <a:lstStyle/>
          <a:p>
            <a:pPr algn="ctr"/>
            <a:r>
              <a:rPr lang="en-US" sz="6000" dirty="0"/>
              <a:t>Undergraduate Research – Invaluable for student.</a:t>
            </a:r>
            <a:br>
              <a:rPr lang="en-US" sz="6000" dirty="0"/>
            </a:b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4" y="6249971"/>
            <a:ext cx="4001004" cy="5420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231" y="2433958"/>
            <a:ext cx="4594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What is there for you?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65415" y="3454917"/>
            <a:ext cx="7242688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At the very least:</a:t>
            </a:r>
          </a:p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 - needed assistance in the lab</a:t>
            </a:r>
          </a:p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 - possible verified graduate student</a:t>
            </a:r>
          </a:p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 - publications, visibility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91" y="346943"/>
            <a:ext cx="8748074" cy="2087015"/>
          </a:xfrm>
        </p:spPr>
        <p:txBody>
          <a:bodyPr/>
          <a:lstStyle/>
          <a:p>
            <a:pPr algn="ctr"/>
            <a:r>
              <a:rPr lang="en-US" sz="6000" dirty="0"/>
              <a:t>Undergraduate Research – Invaluable for student.</a:t>
            </a:r>
            <a:br>
              <a:rPr lang="en-US" sz="6000" dirty="0"/>
            </a:b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4" y="6249971"/>
            <a:ext cx="4001004" cy="5420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231" y="2433958"/>
            <a:ext cx="52469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What is there for BCOE?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2231" y="3454917"/>
            <a:ext cx="79165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Our recruitment tool: freshmen, transfer, GPP, international  - what makes us different in their eyes.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91" y="160256"/>
            <a:ext cx="8748074" cy="1027522"/>
          </a:xfrm>
        </p:spPr>
        <p:txBody>
          <a:bodyPr/>
          <a:lstStyle/>
          <a:p>
            <a:pPr algn="ctr"/>
            <a:r>
              <a:rPr lang="en-US" sz="6000" dirty="0"/>
              <a:t>Involvement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4" y="6249971"/>
            <a:ext cx="4001004" cy="5420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448" y="1006883"/>
            <a:ext cx="78148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With university: Undergraduate Journal, Mini Grants, Undergraduate Research Symposium, major scholarship application preparation (Fulbright, Goldwater,…) 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36898" y="3130783"/>
            <a:ext cx="78148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srgbClr val="002060"/>
                </a:solidFill>
                <a:latin typeface="Garamond"/>
                <a:ea typeface="+mj-ea"/>
                <a:cs typeface="+mj-cs"/>
              </a:rPr>
              <a:t>With community: RUSD Science Fair – (mentoring, judging, presenting), MS/HS Science Project Mentoring, MS/HS  Teachers in the lab… - very valuable activities and connections for your grants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785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16" y="3428898"/>
            <a:ext cx="1034328" cy="103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25" y="1468692"/>
            <a:ext cx="1159484" cy="128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7434026" y="2661140"/>
            <a:ext cx="1173713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69386" y="2732576"/>
            <a:ext cx="9752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Kimberly Wolf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Curriculum Planner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33" y="1451236"/>
            <a:ext cx="1033929" cy="13628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54233" y="2654146"/>
            <a:ext cx="1023707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5751" y="2776219"/>
            <a:ext cx="114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Roderick Smith</a:t>
            </a:r>
            <a:endParaRPr lang="en-US" sz="105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Director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21" y="1461963"/>
            <a:ext cx="903195" cy="1316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22" y="1451235"/>
            <a:ext cx="1113719" cy="15703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49" y="1458877"/>
            <a:ext cx="1075343" cy="1325651"/>
          </a:xfrm>
          <a:prstGeom prst="rect">
            <a:avLst/>
          </a:prstGeom>
        </p:spPr>
      </p:pic>
      <p:pic>
        <p:nvPicPr>
          <p:cNvPr id="44" name="Picture 10" descr="Thomas McGraw"/>
          <p:cNvPicPr>
            <a:picLocks noChangeAspect="1" noChangeArrowheads="1"/>
          </p:cNvPicPr>
          <p:nvPr/>
        </p:nvPicPr>
        <p:blipFill rotWithShape="1">
          <a:blip r:embed="rId8"/>
          <a:srcRect l="-219" r="1078"/>
          <a:stretch/>
        </p:blipFill>
        <p:spPr bwMode="auto">
          <a:xfrm>
            <a:off x="4022137" y="3393987"/>
            <a:ext cx="1110623" cy="17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3868" y="3407246"/>
            <a:ext cx="973326" cy="16008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91" y="3410336"/>
            <a:ext cx="1207205" cy="15601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5" y="3428898"/>
            <a:ext cx="1211779" cy="1477913"/>
          </a:xfrm>
          <a:prstGeom prst="rect">
            <a:avLst/>
          </a:prstGeom>
        </p:spPr>
      </p:pic>
      <p:pic>
        <p:nvPicPr>
          <p:cNvPr id="48" name="Picture 2" descr="http://www.iep.ucr.edu/images/program_uploads/headshots/michael_cruz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26" y="1465745"/>
            <a:ext cx="1097886" cy="12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2106999" y="2647406"/>
            <a:ext cx="915374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94696" y="2701176"/>
            <a:ext cx="8071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Tara Brown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Asst. Director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323322" y="2654146"/>
            <a:ext cx="1113719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03172" y="2707904"/>
            <a:ext cx="11338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Desmond Harvey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Chemical Eng.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Environmental Eng.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690321" y="2661140"/>
            <a:ext cx="1074571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88856" y="2770425"/>
            <a:ext cx="107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Janeth Jauregui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Computer Science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62226" y="2628104"/>
            <a:ext cx="1097887" cy="636912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69719" y="2782959"/>
            <a:ext cx="88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Michael Cruz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Electrical Eng.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83250" y="4612127"/>
            <a:ext cx="1211629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03772" y="4665885"/>
            <a:ext cx="119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Malcolm Manuel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Mechanical Eng.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499667" y="4615753"/>
            <a:ext cx="1211629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20189" y="4669511"/>
            <a:ext cx="119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Emily Nudge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Bioengineering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984648" y="4600992"/>
            <a:ext cx="1211629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05170" y="4654750"/>
            <a:ext cx="1191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Thomas McGraw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Electrical Eng., Materials Sci. &amp; Eng 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69630" y="4610201"/>
            <a:ext cx="1211629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90151" y="4663960"/>
            <a:ext cx="1191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Terri Phonharath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Computer Science with Business App.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940167" y="4563286"/>
            <a:ext cx="1211629" cy="60387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960688" y="4617044"/>
            <a:ext cx="1191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Katelyn Robinson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1AB00"/>
                </a:solidFill>
                <a:latin typeface="Calibri" panose="020F0502020204030204"/>
              </a:rPr>
              <a:t>Advising and Enrollment</a:t>
            </a:r>
            <a:endParaRPr lang="en-US" sz="1200" dirty="0">
              <a:solidFill>
                <a:srgbClr val="F1AB00"/>
              </a:solidFill>
              <a:latin typeface="Calibri" panose="020F050202020403020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8150" y="257908"/>
            <a:ext cx="795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TEAM: ACADEMIC ADVISORS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09943" y="5258169"/>
            <a:ext cx="3961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13"/>
              </a:rPr>
              <a:t>https://student.engr.ucr.edu</a:t>
            </a:r>
            <a:r>
              <a:rPr lang="en-US" dirty="0">
                <a:hlinkClick r:id="rId13"/>
              </a:rPr>
              <a:t>/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2297" y="5736628"/>
            <a:ext cx="394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Roderick Smith </a:t>
            </a:r>
            <a:r>
              <a:rPr lang="en-US" dirty="0">
                <a:hlinkClick r:id="rId14"/>
              </a:rPr>
              <a:t>rsmith@engr.ucr.edu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235484" y="309304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Office of Student Academic Affairs</a:t>
            </a:r>
            <a:endParaRPr sz="3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8"/>
          <p:cNvSpPr/>
          <p:nvPr/>
        </p:nvSpPr>
        <p:spPr>
          <a:xfrm>
            <a:off x="322877" y="1357481"/>
            <a:ext cx="8545635" cy="4832092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Verdana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MISSION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– acting on behalf of the BCOE and its departments, the advising office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supports engineering students in achieving their full academic potential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by providing guidance and services which enhance students academic development.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55DA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255DA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first line of contact regarding 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academic concerns and opportunities!!!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Verdana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REFER STUDENTS TO BCOE OFFICE OF STUDENT ACADEMIC AFFAIRS ON ALL ACADEMIC AND ENROLLMENT CONCERNS!!!!!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1" u="none" strike="noStrike" kern="0" cap="none" spc="0" normalizeH="0" baseline="0" noProof="0">
              <a:ln>
                <a:noFill/>
              </a:ln>
              <a:solidFill>
                <a:srgbClr val="255DA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Short list of what we do ….</a:t>
            </a:r>
            <a:endParaRPr sz="3600">
              <a:solidFill>
                <a:srgbClr val="1C4587"/>
              </a:solidFill>
            </a:endParaRPr>
          </a:p>
        </p:txBody>
      </p:sp>
      <p:pic>
        <p:nvPicPr>
          <p:cNvPr id="231" name="Google Shape;231;p3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4512550" y="3352738"/>
            <a:ext cx="396240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</a:rPr>
              <a:t>Advise and Mentor</a:t>
            </a:r>
            <a:endParaRPr sz="2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We advise and mentor students on academic matters, support their success, academic and personal growth.  We are generally the first line of contact regarding academic concerns.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</a:rPr>
              <a:t>Enforce Policy</a:t>
            </a:r>
            <a:endParaRPr sz="2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Uphold academic policies of the university, BCOE, and its departments, explain policies, communicate options to students.</a:t>
            </a:r>
            <a:endParaRPr sz="2000">
              <a:solidFill>
                <a:srgbClr val="000000"/>
              </a:solidFill>
            </a:endParaRPr>
          </a:p>
          <a:p>
            <a:pPr marL="342900" lvl="0" indent="-219075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50" y="5220300"/>
            <a:ext cx="6773225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C4587"/>
                </a:solidFill>
              </a:rPr>
              <a:t>Things we do to support Departments and Faculty ….</a:t>
            </a:r>
            <a:endParaRPr sz="3600" b="1">
              <a:solidFill>
                <a:srgbClr val="1C4587"/>
              </a:solidFill>
            </a:endParaRPr>
          </a:p>
        </p:txBody>
      </p:sp>
      <p:sp>
        <p:nvSpPr>
          <p:cNvPr id="240" name="Google Shape;240;p31"/>
          <p:cNvSpPr txBox="1">
            <a:spLocks noGrp="1"/>
          </p:cNvSpPr>
          <p:nvPr>
            <p:ph type="body" idx="1"/>
          </p:nvPr>
        </p:nvSpPr>
        <p:spPr>
          <a:xfrm>
            <a:off x="391250" y="1600200"/>
            <a:ext cx="8229600" cy="45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19075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..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41" name="Google Shape;2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150" y="1676800"/>
            <a:ext cx="2085651" cy="1770900"/>
          </a:xfrm>
          <a:prstGeom prst="rect">
            <a:avLst/>
          </a:prstGeom>
          <a:noFill/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2" name="Google Shape;242;p31"/>
          <p:cNvSpPr/>
          <p:nvPr/>
        </p:nvSpPr>
        <p:spPr>
          <a:xfrm>
            <a:off x="623475" y="1676800"/>
            <a:ext cx="4030200" cy="1770900"/>
          </a:xfrm>
          <a:prstGeom prst="rect">
            <a:avLst/>
          </a:prstGeom>
          <a:noFill/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Course Scheduling</a:t>
            </a:r>
            <a:r>
              <a:rPr lang="en-US" sz="1800"/>
              <a:t>--Working with the Chairs, we develop the course schedule for all undergraduate programs.</a:t>
            </a:r>
            <a:endParaRPr sz="1800"/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475" y="3581375"/>
            <a:ext cx="2030150" cy="1770900"/>
          </a:xfrm>
          <a:prstGeom prst="rect">
            <a:avLst/>
          </a:prstGeom>
          <a:noFill/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4" name="Google Shape;244;p31"/>
          <p:cNvSpPr/>
          <p:nvPr/>
        </p:nvSpPr>
        <p:spPr>
          <a:xfrm>
            <a:off x="2831600" y="3581375"/>
            <a:ext cx="4030200" cy="1770900"/>
          </a:xfrm>
          <a:prstGeom prst="rect">
            <a:avLst/>
          </a:prstGeom>
          <a:noFill/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Enrollment Management--</a:t>
            </a:r>
            <a:r>
              <a:rPr lang="en-US" sz="1800"/>
              <a:t>We monitor enrollment ensuring compliance with policy; we manage concurrent enrollment, and all forms of adding and withdrawing from courses. 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6540</TotalTime>
  <Words>769</Words>
  <Application>Microsoft Office PowerPoint</Application>
  <PresentationFormat>On-screen Show (4:3)</PresentationFormat>
  <Paragraphs>121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Adobe Fan Heiti Std B</vt:lpstr>
      <vt:lpstr>Arial</vt:lpstr>
      <vt:lpstr>Calibri</vt:lpstr>
      <vt:lpstr>Calibri Light</vt:lpstr>
      <vt:lpstr>Edwardian Script ITC</vt:lpstr>
      <vt:lpstr>Garamond</vt:lpstr>
      <vt:lpstr>Noto Sans Symbols</vt:lpstr>
      <vt:lpstr>Perpetua Titling MT</vt:lpstr>
      <vt:lpstr>Tahoma</vt:lpstr>
      <vt:lpstr>Times New Roman</vt:lpstr>
      <vt:lpstr>Trajan Pro 3</vt:lpstr>
      <vt:lpstr>Verdana</vt:lpstr>
      <vt:lpstr>Wingdings</vt:lpstr>
      <vt:lpstr>Edge</vt:lpstr>
      <vt:lpstr>2_Office Theme</vt:lpstr>
      <vt:lpstr>4_Office Theme</vt:lpstr>
      <vt:lpstr>1_Edge</vt:lpstr>
      <vt:lpstr>Photo Editor Photo</vt:lpstr>
      <vt:lpstr>   We Engineer Excellence</vt:lpstr>
      <vt:lpstr>Our Students Impact Factor vs. Impact</vt:lpstr>
      <vt:lpstr>Undergraduate Research – Invaluable for student. </vt:lpstr>
      <vt:lpstr>Undergraduate Research – Invaluable for student. </vt:lpstr>
      <vt:lpstr>Involvement</vt:lpstr>
      <vt:lpstr>PowerPoint Presentation</vt:lpstr>
      <vt:lpstr>Office of Student Academic Affairs</vt:lpstr>
      <vt:lpstr>Short list of what we do ….</vt:lpstr>
      <vt:lpstr>Things we do to support Departments and Faculty ….</vt:lpstr>
      <vt:lpstr>PowerPoint Presentation</vt:lpstr>
      <vt:lpstr>PowerPoint Presentation</vt:lpstr>
      <vt:lpstr>PowerPoint Presentation</vt:lpstr>
      <vt:lpstr>Welcome to the   Marlan and Rosemary Bourns College of Engineering!</vt:lpstr>
    </vt:vector>
  </TitlesOfParts>
  <Company>UC Riverside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Mark Matsumoto</dc:creator>
  <cp:lastModifiedBy>Roderick Smith</cp:lastModifiedBy>
  <cp:revision>239</cp:revision>
  <cp:lastPrinted>1601-01-01T00:00:00Z</cp:lastPrinted>
  <dcterms:created xsi:type="dcterms:W3CDTF">2002-02-15T21:15:57Z</dcterms:created>
  <dcterms:modified xsi:type="dcterms:W3CDTF">2019-09-24T23:36:57Z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