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7" r:id="rId4"/>
    <p:sldId id="260" r:id="rId5"/>
    <p:sldId id="295" r:id="rId6"/>
    <p:sldId id="296" r:id="rId7"/>
    <p:sldId id="261" r:id="rId8"/>
    <p:sldId id="275" r:id="rId9"/>
    <p:sldId id="292" r:id="rId10"/>
    <p:sldId id="265" r:id="rId11"/>
    <p:sldId id="287" r:id="rId12"/>
    <p:sldId id="272" r:id="rId13"/>
    <p:sldId id="279" r:id="rId14"/>
    <p:sldId id="284" r:id="rId15"/>
    <p:sldId id="285" r:id="rId16"/>
    <p:sldId id="276" r:id="rId17"/>
    <p:sldId id="280" r:id="rId18"/>
    <p:sldId id="269" r:id="rId19"/>
    <p:sldId id="298" r:id="rId20"/>
    <p:sldId id="268" r:id="rId21"/>
    <p:sldId id="270" r:id="rId22"/>
    <p:sldId id="286" r:id="rId23"/>
    <p:sldId id="289" r:id="rId24"/>
    <p:sldId id="281" r:id="rId25"/>
    <p:sldId id="282" r:id="rId26"/>
    <p:sldId id="283" r:id="rId27"/>
    <p:sldId id="267" r:id="rId28"/>
    <p:sldId id="259" r:id="rId29"/>
    <p:sldId id="266" r:id="rId30"/>
    <p:sldId id="271" r:id="rId31"/>
    <p:sldId id="294" r:id="rId32"/>
    <p:sldId id="300" r:id="rId33"/>
    <p:sldId id="263" r:id="rId34"/>
    <p:sldId id="273" r:id="rId35"/>
    <p:sldId id="274" r:id="rId36"/>
    <p:sldId id="293" r:id="rId37"/>
    <p:sldId id="290" r:id="rId38"/>
    <p:sldId id="299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182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9/22/20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9/22/20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9/22/20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9/22/20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9/22/20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9/22/20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9/22/20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9/22/20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9/22/20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9/22/20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anchor="t"/>
          <a:lstStyle>
            <a:lvl1pPr marL="0" indent="0">
              <a:buNone/>
              <a:defRPr sz="1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9/22/20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6636D-D922-432D-A958-524484B5923D}" type="datetimeFigureOut">
              <a:rPr lang="en-US" smtClean="0"/>
              <a:pPr/>
              <a:t>9/22/20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fenseinnovationmarketplace.mil/basicscience.html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nr.navy.mil/Science-Technology/Directorates/office-research-discovery-invention/Sponsored-Research/University-Research-Initiatives/MURI.aspx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nr.navy.mil/Science-Technology/Directorates/office-research-discovery-invention/Sponsored-Research/University-Research-Initiatives/DURIP.aspx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cq.osd.mil/rd/basic_research/program_info/hbcu.html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nr.navy.mil/Education-Outreach/Summer-Faculty-Research-Sabbatical.aspx" TargetMode="External"/><Relationship Id="rId2" Type="http://schemas.openxmlformats.org/officeDocument/2006/relationships/hyperlink" Target="http://www.arl.army.mil/opencampu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hyperlink" Target="http://www.wpafb.af.mil/library/factsheets/factsheet.asp?id=9380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95412"/>
            <a:ext cx="7772400" cy="1470025"/>
          </a:xfrm>
        </p:spPr>
        <p:txBody>
          <a:bodyPr>
            <a:noAutofit/>
          </a:bodyPr>
          <a:lstStyle/>
          <a:p>
            <a:r>
              <a:rPr lang="en-US" sz="3600" dirty="0"/>
              <a:t>… And Knowing is Half the Battle:  Some Pragmatic Strategies for Obtaining </a:t>
            </a:r>
            <a:r>
              <a:rPr lang="en-US" sz="3600" dirty="0" err="1"/>
              <a:t>DoD</a:t>
            </a:r>
            <a:r>
              <a:rPr lang="en-US" sz="3600" dirty="0"/>
              <a:t> Research Funding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359310"/>
            <a:ext cx="6400800" cy="2720177"/>
          </a:xfrm>
        </p:spPr>
        <p:txBody>
          <a:bodyPr>
            <a:normAutofit fontScale="92500"/>
          </a:bodyPr>
          <a:lstStyle/>
          <a:p>
            <a:r>
              <a:rPr lang="en-US" dirty="0"/>
              <a:t>Suveen N. Mathaudhu</a:t>
            </a:r>
            <a:r>
              <a:rPr lang="en-US" baseline="30000" dirty="0"/>
              <a:t>1,2</a:t>
            </a:r>
            <a:endParaRPr lang="en-US" dirty="0"/>
          </a:p>
          <a:p>
            <a:r>
              <a:rPr lang="en-US" baseline="30000" dirty="0"/>
              <a:t>1</a:t>
            </a:r>
            <a:r>
              <a:rPr lang="en-US" dirty="0"/>
              <a:t>UCR Mechanical Engineering and Materials Science and  Engineering Program</a:t>
            </a:r>
          </a:p>
          <a:p>
            <a:r>
              <a:rPr lang="en-US" baseline="30000" dirty="0"/>
              <a:t>2</a:t>
            </a:r>
            <a:r>
              <a:rPr lang="en-US" dirty="0"/>
              <a:t>Former Government Lackey</a:t>
            </a:r>
          </a:p>
        </p:txBody>
      </p:sp>
    </p:spTree>
    <p:extLst>
      <p:ext uri="{BB962C8B-B14F-4D97-AF65-F5344CB8AC3E}">
        <p14:creationId xmlns:p14="http://schemas.microsoft.com/office/powerpoint/2010/main" val="17644989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132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Selective Basic Research Portfolio</a:t>
            </a:r>
          </a:p>
        </p:txBody>
      </p:sp>
      <p:pic>
        <p:nvPicPr>
          <p:cNvPr id="3" name="Picture 2" descr="Screen Shot 2014-11-14 at 6.44.12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53" y="1175014"/>
            <a:ext cx="8659583" cy="509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6870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74492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What is the </a:t>
            </a:r>
            <a:r>
              <a:rPr lang="en-US" dirty="0" err="1"/>
              <a:t>DoD’s</a:t>
            </a:r>
            <a:r>
              <a:rPr lang="en-US" dirty="0"/>
              <a:t> Mission?</a:t>
            </a:r>
          </a:p>
        </p:txBody>
      </p:sp>
    </p:spTree>
    <p:extLst>
      <p:ext uri="{BB962C8B-B14F-4D97-AF65-F5344CB8AC3E}">
        <p14:creationId xmlns:p14="http://schemas.microsoft.com/office/powerpoint/2010/main" val="23329411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1322"/>
            <a:ext cx="8229600" cy="1143000"/>
          </a:xfrm>
        </p:spPr>
        <p:txBody>
          <a:bodyPr/>
          <a:lstStyle/>
          <a:p>
            <a:r>
              <a:rPr lang="en-US" dirty="0" err="1"/>
              <a:t>DoD</a:t>
            </a:r>
            <a:r>
              <a:rPr lang="en-US" dirty="0"/>
              <a:t> Basic Research Mission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2388"/>
            <a:ext cx="8229600" cy="5574553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Basic research probes the limits of today’s technologies and discovers new phenomena and know-how that </a:t>
            </a:r>
            <a:r>
              <a:rPr lang="en-US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ultimately lead to future technologies</a:t>
            </a:r>
          </a:p>
          <a:p>
            <a:r>
              <a:rPr lang="en-US" dirty="0"/>
              <a:t>Basic research funding</a:t>
            </a:r>
            <a:r>
              <a:rPr lang="en-US" i="1" dirty="0"/>
              <a:t> </a:t>
            </a:r>
            <a:r>
              <a:rPr lang="en-US" i="1" dirty="0">
                <a:solidFill>
                  <a:srgbClr val="BCC4ED"/>
                </a:solidFill>
              </a:rPr>
              <a:t>attracts some of the most creative minds to fields of critical </a:t>
            </a:r>
            <a:r>
              <a:rPr lang="en-US" i="1" dirty="0" err="1">
                <a:solidFill>
                  <a:srgbClr val="BCC4ED"/>
                </a:solidFill>
              </a:rPr>
              <a:t>DoD</a:t>
            </a:r>
            <a:r>
              <a:rPr lang="en-US" i="1" dirty="0">
                <a:solidFill>
                  <a:srgbClr val="BCC4ED"/>
                </a:solidFill>
              </a:rPr>
              <a:t> interest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dirty="0"/>
              <a:t>From: Defense Science Board Task Force Report on Basic Research (2012)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266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1322"/>
            <a:ext cx="8229600" cy="1143000"/>
          </a:xfrm>
        </p:spPr>
        <p:txBody>
          <a:bodyPr/>
          <a:lstStyle/>
          <a:p>
            <a:r>
              <a:rPr lang="en-US" dirty="0" err="1"/>
              <a:t>DoD</a:t>
            </a:r>
            <a:r>
              <a:rPr lang="en-US" dirty="0"/>
              <a:t> Basic Research Mission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2388"/>
            <a:ext cx="8229600" cy="5574553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Basic research funding </a:t>
            </a:r>
            <a:r>
              <a:rPr lang="en-US" i="1" dirty="0"/>
              <a:t>creates </a:t>
            </a:r>
            <a:r>
              <a:rPr lang="en-US" i="1" dirty="0">
                <a:solidFill>
                  <a:srgbClr val="BCC4ED"/>
                </a:solidFill>
              </a:rPr>
              <a:t>a knowledgeable workforce</a:t>
            </a:r>
            <a:r>
              <a:rPr lang="en-US" dirty="0">
                <a:solidFill>
                  <a:srgbClr val="BCC4ED"/>
                </a:solidFill>
              </a:rPr>
              <a:t> </a:t>
            </a:r>
            <a:r>
              <a:rPr lang="en-US" dirty="0"/>
              <a:t>by training students in fields of critical </a:t>
            </a:r>
            <a:r>
              <a:rPr lang="en-US" dirty="0" err="1"/>
              <a:t>DoD</a:t>
            </a:r>
            <a:r>
              <a:rPr lang="en-US" dirty="0"/>
              <a:t> interest</a:t>
            </a:r>
          </a:p>
          <a:p>
            <a:r>
              <a:rPr lang="en-US" dirty="0"/>
              <a:t>Basic Research provides a broad perspective to prevent capability surprise by fostering a </a:t>
            </a:r>
            <a:r>
              <a:rPr lang="en-US" i="1" dirty="0">
                <a:solidFill>
                  <a:srgbClr val="BCC4ED"/>
                </a:solidFill>
              </a:rPr>
              <a:t>community of U.S. experts</a:t>
            </a:r>
            <a:r>
              <a:rPr lang="en-US" dirty="0">
                <a:solidFill>
                  <a:srgbClr val="BCC4ED"/>
                </a:solidFill>
              </a:rPr>
              <a:t> </a:t>
            </a:r>
            <a:r>
              <a:rPr lang="en-US" dirty="0"/>
              <a:t>who are accessible to </a:t>
            </a:r>
            <a:r>
              <a:rPr lang="en-US" dirty="0" err="1"/>
              <a:t>DoD</a:t>
            </a:r>
            <a:r>
              <a:rPr lang="en-US" dirty="0"/>
              <a:t>, and who follow global progress in both relevant areas, </a:t>
            </a:r>
            <a:r>
              <a:rPr lang="en-US" i="1" dirty="0">
                <a:solidFill>
                  <a:srgbClr val="BCC4ED"/>
                </a:solidFill>
              </a:rPr>
              <a:t>as well as those that may not seem relevant – until they are.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dirty="0"/>
              <a:t>From: Defense Science Board Task Force Report on Basic Research (2012)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067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132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What makes the </a:t>
            </a:r>
            <a:r>
              <a:rPr lang="en-US" dirty="0" err="1"/>
              <a:t>DoD</a:t>
            </a:r>
            <a:r>
              <a:rPr lang="en-US" dirty="0"/>
              <a:t> 6.1 Research Different?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4092"/>
            <a:ext cx="8229600" cy="5574553"/>
          </a:xfrm>
        </p:spPr>
        <p:txBody>
          <a:bodyPr>
            <a:normAutofit/>
          </a:bodyPr>
          <a:lstStyle/>
          <a:p>
            <a:r>
              <a:rPr lang="en-US" dirty="0"/>
              <a:t>Highly mission oriented</a:t>
            </a:r>
          </a:p>
          <a:p>
            <a:r>
              <a:rPr lang="en-US" dirty="0"/>
              <a:t>Time horizons to applications tend to be short</a:t>
            </a:r>
          </a:p>
          <a:p>
            <a:r>
              <a:rPr lang="en-US" dirty="0"/>
              <a:t>Program managers are given tremendous discretion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526850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74492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So… how do I get the $$$?</a:t>
            </a:r>
          </a:p>
        </p:txBody>
      </p:sp>
    </p:spTree>
    <p:extLst>
      <p:ext uri="{BB962C8B-B14F-4D97-AF65-F5344CB8AC3E}">
        <p14:creationId xmlns:p14="http://schemas.microsoft.com/office/powerpoint/2010/main" val="22880956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9472" y="248502"/>
            <a:ext cx="4742527" cy="6402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4642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1322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Skill Set for Success</a:t>
            </a:r>
          </a:p>
        </p:txBody>
      </p:sp>
      <p:pic>
        <p:nvPicPr>
          <p:cNvPr id="5" name="Picture 4" descr="Screen Shot 2014-11-14 at 7.40.4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564" y="1384322"/>
            <a:ext cx="5494992" cy="506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9234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132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Study the BAAs and </a:t>
            </a:r>
            <a:r>
              <a:rPr lang="en-US" dirty="0" err="1"/>
              <a:t>DoD</a:t>
            </a:r>
            <a:r>
              <a:rPr lang="en-US" dirty="0"/>
              <a:t> Lab Priorities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Explore the websites!</a:t>
            </a:r>
          </a:p>
          <a:p>
            <a:r>
              <a:rPr lang="en-US" dirty="0"/>
              <a:t>Find out what is going on in the defense laboratories … more on this later</a:t>
            </a:r>
          </a:p>
        </p:txBody>
      </p:sp>
    </p:spTree>
    <p:extLst>
      <p:ext uri="{BB962C8B-B14F-4D97-AF65-F5344CB8AC3E}">
        <p14:creationId xmlns:p14="http://schemas.microsoft.com/office/powerpoint/2010/main" val="1418121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09282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Where can I start?</a:t>
            </a:r>
          </a:p>
        </p:txBody>
      </p:sp>
      <p:pic>
        <p:nvPicPr>
          <p:cNvPr id="5" name="Picture 4" descr="Screen Shot 2014-11-14 at 8.34.3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215" y="745510"/>
            <a:ext cx="7626321" cy="536130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286000" y="296733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www.defenseinnovationmarketplace.mil</a:t>
            </a:r>
            <a:r>
              <a:rPr lang="en-US" dirty="0"/>
              <a:t>/</a:t>
            </a:r>
            <a:r>
              <a:rPr lang="en-US" dirty="0" err="1"/>
              <a:t>basicscience.html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286000" y="296733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www.defenseinnovationmarketplace.mil</a:t>
            </a:r>
            <a:r>
              <a:rPr lang="en-US" dirty="0"/>
              <a:t>/</a:t>
            </a:r>
            <a:r>
              <a:rPr lang="en-US" dirty="0" err="1"/>
              <a:t>basicscience.html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408690" y="6228554"/>
            <a:ext cx="6406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http://www.defenseinnovationmarketplace.mil/basicscience.html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39369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690" y="641510"/>
            <a:ext cx="7331804" cy="5601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9597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1322"/>
            <a:ext cx="8229600" cy="1143000"/>
          </a:xfrm>
        </p:spPr>
        <p:txBody>
          <a:bodyPr/>
          <a:lstStyle/>
          <a:p>
            <a:r>
              <a:rPr lang="en-US" dirty="0"/>
              <a:t>What’s in the BAA?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l="2821" r="282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046953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609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Can we talk?  Seeing the rest of the iceberg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74685"/>
            <a:ext cx="8229600" cy="5257800"/>
          </a:xfrm>
        </p:spPr>
        <p:txBody>
          <a:bodyPr>
            <a:normAutofit/>
          </a:bodyPr>
          <a:lstStyle/>
          <a:p>
            <a:r>
              <a:rPr lang="en-US" dirty="0"/>
              <a:t>Published materials should be viewed as the “official line” but may not reflect underlying considerations that rarely find their way into print</a:t>
            </a:r>
          </a:p>
          <a:p>
            <a:r>
              <a:rPr lang="en-US" dirty="0"/>
              <a:t>Program priorities shift over time and published materials remain unchanged</a:t>
            </a:r>
          </a:p>
        </p:txBody>
      </p:sp>
    </p:spTree>
    <p:extLst>
      <p:ext uri="{BB962C8B-B14F-4D97-AF65-F5344CB8AC3E}">
        <p14:creationId xmlns:p14="http://schemas.microsoft.com/office/powerpoint/2010/main" val="6639529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609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Can we talk?  Seeing the rest of the iceberg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8411"/>
            <a:ext cx="8229600" cy="525780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A PMs candid, informal response is the BEST predictor of success even though no guarantee is expressed or implied</a:t>
            </a:r>
          </a:p>
          <a:p>
            <a:r>
              <a:rPr lang="en-US" dirty="0"/>
              <a:t>PMs can give valuable advice on budgets, program track, collaborations, and project structure</a:t>
            </a:r>
          </a:p>
          <a:p>
            <a:r>
              <a:rPr lang="en-US" dirty="0"/>
              <a:t>If it is not a good fit, the PM can let you know and recommend other PMs or agencies; Rejection can be a good thing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5089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1322"/>
            <a:ext cx="8229600" cy="1143000"/>
          </a:xfrm>
        </p:spPr>
        <p:txBody>
          <a:bodyPr/>
          <a:lstStyle/>
          <a:p>
            <a:r>
              <a:rPr lang="en-US" dirty="0"/>
              <a:t>Finding the Right Fit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00" y="2087255"/>
            <a:ext cx="76835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9794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1322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What NOT to do with PMs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Do NOT cold call… repeatedly</a:t>
            </a:r>
          </a:p>
          <a:p>
            <a:r>
              <a:rPr lang="en-US" dirty="0"/>
              <a:t>Do NOT SPAM multiple PMs</a:t>
            </a:r>
          </a:p>
          <a:p>
            <a:r>
              <a:rPr lang="en-US" dirty="0"/>
              <a:t>Focus on new ideas and concepts</a:t>
            </a:r>
          </a:p>
          <a:p>
            <a:r>
              <a:rPr lang="en-US" dirty="0"/>
              <a:t>Keep e-mails short and attach ~1 </a:t>
            </a:r>
            <a:r>
              <a:rPr lang="en-US" dirty="0" err="1"/>
              <a:t>pg</a:t>
            </a:r>
            <a:r>
              <a:rPr lang="en-US" dirty="0"/>
              <a:t> white paper</a:t>
            </a:r>
          </a:p>
          <a:p>
            <a:r>
              <a:rPr lang="en-US" dirty="0"/>
              <a:t>Do NOT send unsolicited proposals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2035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1322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A good Game Plan with PMs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760" y="911174"/>
            <a:ext cx="8229600" cy="5715743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Identify the grant program(s) </a:t>
            </a:r>
          </a:p>
          <a:p>
            <a:r>
              <a:rPr lang="en-US" dirty="0"/>
              <a:t>Write a brief pre-abstract summarizing the proposed project</a:t>
            </a:r>
          </a:p>
          <a:p>
            <a:pPr lvl="1"/>
            <a:r>
              <a:rPr lang="en-US" dirty="0"/>
              <a:t>List:  objectives, methods and expected outcomes</a:t>
            </a:r>
          </a:p>
          <a:p>
            <a:pPr lvl="1"/>
            <a:r>
              <a:rPr lang="en-US" dirty="0"/>
              <a:t>Highlight the uniqueness and how the outcome will address important problems</a:t>
            </a:r>
          </a:p>
          <a:p>
            <a:r>
              <a:rPr lang="en-US" dirty="0"/>
              <a:t>Start with an e-mail; include the pre-abstract</a:t>
            </a:r>
          </a:p>
          <a:p>
            <a:r>
              <a:rPr lang="en-US" dirty="0"/>
              <a:t>Make the call/visit the PM</a:t>
            </a:r>
          </a:p>
          <a:p>
            <a:r>
              <a:rPr lang="en-US" dirty="0"/>
              <a:t>Follow up:</a:t>
            </a:r>
          </a:p>
          <a:p>
            <a:pPr lvl="1"/>
            <a:r>
              <a:rPr lang="en-US" dirty="0"/>
              <a:t>Thank the PM</a:t>
            </a:r>
          </a:p>
          <a:p>
            <a:pPr lvl="1"/>
            <a:r>
              <a:rPr lang="en-US" dirty="0"/>
              <a:t>Summarize Key Points</a:t>
            </a:r>
          </a:p>
          <a:p>
            <a:pPr lvl="1"/>
            <a:r>
              <a:rPr lang="en-US" dirty="0"/>
              <a:t>Express a Desire to Review Proposals</a:t>
            </a:r>
          </a:p>
          <a:p>
            <a:r>
              <a:rPr lang="en-US" dirty="0"/>
              <a:t>Take advantage of professional meetings</a:t>
            </a:r>
          </a:p>
        </p:txBody>
      </p:sp>
    </p:spTree>
    <p:extLst>
      <p:ext uri="{BB962C8B-B14F-4D97-AF65-F5344CB8AC3E}">
        <p14:creationId xmlns:p14="http://schemas.microsoft.com/office/powerpoint/2010/main" val="7180655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1322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How to Talk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3926"/>
            <a:ext cx="822960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Does my project fall within your current priorities?</a:t>
            </a:r>
          </a:p>
          <a:p>
            <a:r>
              <a:rPr lang="en-US" dirty="0"/>
              <a:t>What would you recommend to improve my chances for a favorable review?</a:t>
            </a:r>
          </a:p>
          <a:p>
            <a:r>
              <a:rPr lang="en-US" dirty="0"/>
              <a:t>Do you expect last year’s award amount to change this year?</a:t>
            </a:r>
          </a:p>
          <a:p>
            <a:r>
              <a:rPr lang="en-US" dirty="0"/>
              <a:t>What are some of the common reasons for proposal rejection?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732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BAA: ARO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7458426"/>
              </p:ext>
            </p:extLst>
          </p:nvPr>
        </p:nvGraphicFramePr>
        <p:xfrm>
          <a:off x="619340" y="1396997"/>
          <a:ext cx="7903124" cy="47806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57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57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71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444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3999">
                <a:tc>
                  <a:txBody>
                    <a:bodyPr/>
                    <a:lstStyle/>
                    <a:p>
                      <a:r>
                        <a:rPr lang="en-US" dirty="0"/>
                        <a:t>Program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Deadline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Amount/Time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Limitations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9170">
                <a:tc>
                  <a:txBody>
                    <a:bodyPr/>
                    <a:lstStyle/>
                    <a:p>
                      <a:r>
                        <a:rPr lang="en-US" dirty="0"/>
                        <a:t>Single Investigator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Open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~$120k/</a:t>
                      </a:r>
                      <a:r>
                        <a:rPr lang="en-US" dirty="0" err="1"/>
                        <a:t>yr</a:t>
                      </a:r>
                      <a:r>
                        <a:rPr lang="en-US" baseline="0" dirty="0"/>
                        <a:t> for 3-4 years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Few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9170">
                <a:tc>
                  <a:txBody>
                    <a:bodyPr/>
                    <a:lstStyle/>
                    <a:p>
                      <a:r>
                        <a:rPr lang="en-US" dirty="0"/>
                        <a:t>Short Term Innovative Research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Open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$50k/9-months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NCEs</a:t>
                      </a:r>
                    </a:p>
                    <a:p>
                      <a:r>
                        <a:rPr lang="en-US" dirty="0"/>
                        <a:t>**No Indirect</a:t>
                      </a:r>
                      <a:r>
                        <a:rPr lang="en-US" baseline="0" dirty="0"/>
                        <a:t> Costs**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9170">
                <a:tc>
                  <a:txBody>
                    <a:bodyPr/>
                    <a:lstStyle/>
                    <a:p>
                      <a:r>
                        <a:rPr lang="en-US" dirty="0"/>
                        <a:t>Young</a:t>
                      </a:r>
                      <a:r>
                        <a:rPr lang="en-US" baseline="0" dirty="0"/>
                        <a:t> Investigator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Open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$50k/year</a:t>
                      </a:r>
                      <a:r>
                        <a:rPr lang="en-US" baseline="0" dirty="0"/>
                        <a:t> for 3-years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Citizen</a:t>
                      </a:r>
                      <a:r>
                        <a:rPr lang="en-US" baseline="0" dirty="0"/>
                        <a:t> / Green Card</a:t>
                      </a:r>
                    </a:p>
                    <a:p>
                      <a:r>
                        <a:rPr lang="en-US" baseline="0" dirty="0"/>
                        <a:t>&lt; 5 years from Ph.D.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9170">
                <a:tc>
                  <a:txBody>
                    <a:bodyPr/>
                    <a:lstStyle/>
                    <a:p>
                      <a:r>
                        <a:rPr lang="en-US" dirty="0"/>
                        <a:t>HBCU/MI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January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$200</a:t>
                      </a:r>
                      <a:r>
                        <a:rPr lang="en-US" baseline="0" dirty="0"/>
                        <a:t> k / year for 3-years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HBCU/MI/MSI eligible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84364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Young Investigator / Early Career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6567266"/>
              </p:ext>
            </p:extLst>
          </p:nvPr>
        </p:nvGraphicFramePr>
        <p:xfrm>
          <a:off x="619340" y="1396997"/>
          <a:ext cx="7903124" cy="51738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57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57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71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444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3999">
                <a:tc>
                  <a:txBody>
                    <a:bodyPr/>
                    <a:lstStyle/>
                    <a:p>
                      <a:r>
                        <a:rPr lang="en-US" dirty="0"/>
                        <a:t>Program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Deadline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Amount/Time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Limitations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9170">
                <a:tc>
                  <a:txBody>
                    <a:bodyPr/>
                    <a:lstStyle/>
                    <a:p>
                      <a:r>
                        <a:rPr lang="en-US" dirty="0"/>
                        <a:t>ONR YIP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Early January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$170k/</a:t>
                      </a:r>
                      <a:r>
                        <a:rPr lang="en-US" dirty="0" err="1"/>
                        <a:t>yr</a:t>
                      </a:r>
                      <a:r>
                        <a:rPr lang="en-US" dirty="0"/>
                        <a:t> for  3-years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Citizen / green card</a:t>
                      </a:r>
                    </a:p>
                    <a:p>
                      <a:r>
                        <a:rPr lang="en-US" dirty="0"/>
                        <a:t>&lt; 5-years</a:t>
                      </a:r>
                      <a:r>
                        <a:rPr lang="en-US" baseline="0" dirty="0"/>
                        <a:t> of tenure track appointment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3999">
                <a:tc>
                  <a:txBody>
                    <a:bodyPr/>
                    <a:lstStyle/>
                    <a:p>
                      <a:r>
                        <a:rPr lang="en-US" dirty="0"/>
                        <a:t>AFOSR</a:t>
                      </a:r>
                      <a:r>
                        <a:rPr lang="en-US" baseline="0" dirty="0"/>
                        <a:t> YIP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July/August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$120k/</a:t>
                      </a:r>
                      <a:r>
                        <a:rPr lang="en-US" dirty="0" err="1"/>
                        <a:t>yr</a:t>
                      </a:r>
                      <a:r>
                        <a:rPr lang="en-US" dirty="0"/>
                        <a:t> for 3-years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Citizen / green card</a:t>
                      </a:r>
                    </a:p>
                    <a:p>
                      <a:r>
                        <a:rPr lang="en-US" dirty="0"/>
                        <a:t>Ph.D. &lt; 5 years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3999">
                <a:tc>
                  <a:txBody>
                    <a:bodyPr/>
                    <a:lstStyle/>
                    <a:p>
                      <a:r>
                        <a:rPr lang="en-US" dirty="0"/>
                        <a:t>DARPA YFA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January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$500k over 24</a:t>
                      </a:r>
                      <a:r>
                        <a:rPr lang="en-US" baseline="0" dirty="0"/>
                        <a:t> months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&lt; 5-years</a:t>
                      </a:r>
                      <a:r>
                        <a:rPr lang="en-US" baseline="0" dirty="0"/>
                        <a:t> of tenure track appointment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3999">
                <a:tc>
                  <a:txBody>
                    <a:bodyPr/>
                    <a:lstStyle/>
                    <a:p>
                      <a:r>
                        <a:rPr lang="en-US" dirty="0"/>
                        <a:t>ARO YIP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Open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$50k/</a:t>
                      </a:r>
                      <a:r>
                        <a:rPr lang="en-US" dirty="0" err="1"/>
                        <a:t>yr</a:t>
                      </a:r>
                      <a:r>
                        <a:rPr lang="en-US" baseline="0" dirty="0"/>
                        <a:t> for </a:t>
                      </a:r>
                      <a:r>
                        <a:rPr lang="en-US" dirty="0"/>
                        <a:t>3-years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Citizen</a:t>
                      </a:r>
                      <a:r>
                        <a:rPr lang="en-US" baseline="0" dirty="0"/>
                        <a:t> / green card</a:t>
                      </a:r>
                    </a:p>
                    <a:p>
                      <a:r>
                        <a:rPr lang="en-US" baseline="0" dirty="0"/>
                        <a:t>Ph.D. &lt; 5 years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3999">
                <a:tc>
                  <a:txBody>
                    <a:bodyPr/>
                    <a:lstStyle/>
                    <a:p>
                      <a:r>
                        <a:rPr lang="en-US" dirty="0"/>
                        <a:t>DOD PECASE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Early</a:t>
                      </a:r>
                      <a:r>
                        <a:rPr lang="en-US" baseline="0" dirty="0"/>
                        <a:t> June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$200k</a:t>
                      </a:r>
                      <a:r>
                        <a:rPr lang="en-US" baseline="0" dirty="0"/>
                        <a:t>/</a:t>
                      </a:r>
                      <a:r>
                        <a:rPr lang="en-US" baseline="0" dirty="0" err="1"/>
                        <a:t>yr</a:t>
                      </a:r>
                      <a:r>
                        <a:rPr lang="en-US" baseline="0" dirty="0"/>
                        <a:t> for 5-years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Citizen</a:t>
                      </a:r>
                      <a:r>
                        <a:rPr lang="en-US" baseline="0" dirty="0"/>
                        <a:t> / green card</a:t>
                      </a:r>
                      <a:endParaRPr lang="en-US" dirty="0"/>
                    </a:p>
                    <a:p>
                      <a:r>
                        <a:rPr lang="en-US" dirty="0"/>
                        <a:t>&lt; 15</a:t>
                      </a:r>
                      <a:r>
                        <a:rPr lang="en-US" baseline="0" dirty="0"/>
                        <a:t> scholars from Army, Navy and AF</a:t>
                      </a:r>
                    </a:p>
                    <a:p>
                      <a:r>
                        <a:rPr lang="en-US" baseline="0" dirty="0"/>
                        <a:t>Ph.D. &lt; 5 years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3138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Multidisciplinary University Research Initiatives (MURI)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0078088"/>
              </p:ext>
            </p:extLst>
          </p:nvPr>
        </p:nvGraphicFramePr>
        <p:xfrm>
          <a:off x="619340" y="3219354"/>
          <a:ext cx="7903124" cy="14253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57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57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71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444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8910">
                <a:tc>
                  <a:txBody>
                    <a:bodyPr/>
                    <a:lstStyle/>
                    <a:p>
                      <a:r>
                        <a:rPr lang="en-US" dirty="0"/>
                        <a:t>Program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Deadline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Amount/Time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Limitations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5241">
                <a:tc>
                  <a:txBody>
                    <a:bodyPr/>
                    <a:lstStyle/>
                    <a:p>
                      <a:r>
                        <a:rPr lang="en-US" dirty="0"/>
                        <a:t>MURI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February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$7.5 M / 5-years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&lt;7 investigators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2475737" y="525780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2"/>
              </a:rPr>
              <a:t>http://www.onr.navy.mil/Science-Technology/Directorates/office-research-discovery-invention/Sponsored-Research/University-Research-Initiatives/MURI.aspx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26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391" y="1079436"/>
            <a:ext cx="8561092" cy="4815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1468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132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Defense University Research Instrumentation Program (DURIP)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98105"/>
            <a:ext cx="8229600" cy="4776785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Recommended to have:</a:t>
            </a:r>
          </a:p>
          <a:p>
            <a:pPr lvl="1"/>
            <a:r>
              <a:rPr lang="en-US" dirty="0"/>
              <a:t>Existing </a:t>
            </a:r>
            <a:r>
              <a:rPr lang="en-US" dirty="0" err="1"/>
              <a:t>DoD</a:t>
            </a:r>
            <a:r>
              <a:rPr lang="en-US" dirty="0"/>
              <a:t> grant</a:t>
            </a:r>
          </a:p>
          <a:p>
            <a:pPr lvl="1"/>
            <a:r>
              <a:rPr lang="en-US" dirty="0"/>
              <a:t>Collaborations with </a:t>
            </a:r>
            <a:r>
              <a:rPr lang="en-US" dirty="0" err="1"/>
              <a:t>DoD</a:t>
            </a:r>
            <a:r>
              <a:rPr lang="en-US" dirty="0"/>
              <a:t> laboratory</a:t>
            </a:r>
          </a:p>
          <a:p>
            <a:r>
              <a:rPr lang="en-US" dirty="0"/>
              <a:t>Focus on the new science that will be enabled</a:t>
            </a:r>
          </a:p>
          <a:p>
            <a:r>
              <a:rPr lang="en-US" dirty="0"/>
              <a:t>Remember “Sagan’s Theorem” – Extraordinary claims require extraordinary proof</a:t>
            </a:r>
          </a:p>
          <a:p>
            <a:r>
              <a:rPr lang="en-US" dirty="0"/>
              <a:t>Unless you can demonstrate very broad impact (e.g. benefit to multiple </a:t>
            </a:r>
            <a:r>
              <a:rPr lang="en-US" dirty="0" err="1"/>
              <a:t>DoD</a:t>
            </a:r>
            <a:r>
              <a:rPr lang="en-US" dirty="0"/>
              <a:t> grants), keep the funding requests small (&lt; $150k) for your best chance of success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6073185"/>
            <a:ext cx="82747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http://www.onr.navy.mil/Science-Technology/Directorates/office-research-discovery-invention/Sponsored-Research/University-Research-Initiatives/DURIP.aspx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768474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1322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Small Business Grants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81215"/>
            <a:ext cx="8229600" cy="4776785"/>
          </a:xfrm>
        </p:spPr>
        <p:txBody>
          <a:bodyPr>
            <a:normAutofit fontScale="92500"/>
          </a:bodyPr>
          <a:lstStyle/>
          <a:p>
            <a:r>
              <a:rPr lang="en-US" dirty="0"/>
              <a:t>Small Business Innovation Research (SBIR) and Small Business Technology Transfer (STTR)</a:t>
            </a:r>
          </a:p>
          <a:p>
            <a:r>
              <a:rPr lang="en-US" dirty="0"/>
              <a:t>Great opportunities for University spin-offs</a:t>
            </a:r>
          </a:p>
          <a:p>
            <a:r>
              <a:rPr lang="en-US" dirty="0"/>
              <a:t>STTRs </a:t>
            </a:r>
            <a:r>
              <a:rPr lang="en-US" i="1" dirty="0"/>
              <a:t>require</a:t>
            </a:r>
            <a:r>
              <a:rPr lang="en-US" dirty="0"/>
              <a:t> University involvement</a:t>
            </a:r>
          </a:p>
          <a:p>
            <a:r>
              <a:rPr lang="en-US" dirty="0"/>
              <a:t>Contact small businesses to let them know you can enhance their capabilities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4752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1322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HBCU/MSI Opportunities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9969"/>
            <a:ext cx="8229600" cy="3768966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These are typically set-aside </a:t>
            </a:r>
            <a:r>
              <a:rPr lang="en-US" dirty="0" err="1"/>
              <a:t>DoD</a:t>
            </a:r>
            <a:r>
              <a:rPr lang="en-US" dirty="0"/>
              <a:t> funds</a:t>
            </a:r>
          </a:p>
          <a:p>
            <a:r>
              <a:rPr lang="en-US" dirty="0"/>
              <a:t>UC – Riverside </a:t>
            </a:r>
            <a:r>
              <a:rPr lang="en-US" strike="sngStrike" dirty="0"/>
              <a:t>is </a:t>
            </a:r>
            <a:r>
              <a:rPr lang="en-US" dirty="0"/>
              <a:t> may be eligible !</a:t>
            </a:r>
          </a:p>
          <a:p>
            <a:r>
              <a:rPr lang="en-US" dirty="0"/>
              <a:t>Check the BAA</a:t>
            </a:r>
          </a:p>
          <a:p>
            <a:r>
              <a:rPr lang="en-US" dirty="0"/>
              <a:t>Note HBCU/MSI Instrumentation Grant opportunities (Research and Education Programs / Equipment and Instrumentation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29415" y="5775534"/>
            <a:ext cx="75154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http://www.acq.osd.mil/rd/basic_research/program_info/hbcu.html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1212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1322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“Open Campus” Opportunities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198872"/>
            <a:ext cx="8229600" cy="1499193"/>
          </a:xfrm>
        </p:spPr>
        <p:txBody>
          <a:bodyPr>
            <a:normAutofit fontScale="47500" lnSpcReduction="20000"/>
          </a:bodyPr>
          <a:lstStyle/>
          <a:p>
            <a:r>
              <a:rPr lang="en-US" dirty="0"/>
              <a:t>Army: </a:t>
            </a:r>
            <a:r>
              <a:rPr lang="en-US" dirty="0">
                <a:hlinkClick r:id="rId2"/>
              </a:rPr>
              <a:t>http://www.arl.army.mil/opencampus/</a:t>
            </a:r>
            <a:endParaRPr lang="en-US" dirty="0"/>
          </a:p>
          <a:p>
            <a:r>
              <a:rPr lang="en-US" dirty="0"/>
              <a:t>ONR: </a:t>
            </a:r>
            <a:r>
              <a:rPr lang="en-US" dirty="0">
                <a:hlinkClick r:id="rId3"/>
              </a:rPr>
              <a:t>http://www.onr.navy.mil/Education-Outreach/Summer-Faculty-Research-Sabbatical.aspx</a:t>
            </a:r>
            <a:endParaRPr lang="en-US" dirty="0"/>
          </a:p>
          <a:p>
            <a:r>
              <a:rPr lang="en-US" dirty="0"/>
              <a:t>AFOSR: </a:t>
            </a:r>
            <a:r>
              <a:rPr lang="en-US" dirty="0">
                <a:hlinkClick r:id="rId4"/>
              </a:rPr>
              <a:t>http://www.wpafb.af.mil/library/factsheets/factsheet.asp?id=9380</a:t>
            </a:r>
            <a:endParaRPr lang="en-US" dirty="0"/>
          </a:p>
          <a:p>
            <a:pPr marL="0" indent="0">
              <a:buNone/>
            </a:pPr>
            <a:endParaRPr lang="en-US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9072" y="1163429"/>
            <a:ext cx="6543507" cy="3962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486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1322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Why this is important: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Integrated into the laboratory environment</a:t>
            </a:r>
          </a:p>
          <a:p>
            <a:r>
              <a:rPr lang="en-US" dirty="0"/>
              <a:t>Will need a </a:t>
            </a:r>
            <a:r>
              <a:rPr lang="en-US" dirty="0" err="1"/>
              <a:t>DoD</a:t>
            </a:r>
            <a:r>
              <a:rPr lang="en-US" dirty="0"/>
              <a:t> PM/Researcher sponsor</a:t>
            </a:r>
          </a:p>
          <a:p>
            <a:r>
              <a:rPr lang="en-US" dirty="0"/>
              <a:t>Good interactions = higher funding possibility</a:t>
            </a:r>
          </a:p>
          <a:p>
            <a:r>
              <a:rPr lang="en-US" dirty="0"/>
              <a:t>Involving graduate students establishes possibilities for networking and employment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4400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1322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Special Considerations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/>
              <a:t>DoD</a:t>
            </a:r>
            <a:r>
              <a:rPr lang="en-US" dirty="0"/>
              <a:t> culture is very different than academic culture – make sure expectations are clear</a:t>
            </a:r>
          </a:p>
          <a:p>
            <a:pPr lvl="1"/>
            <a:r>
              <a:rPr lang="en-US" dirty="0"/>
              <a:t>Does your PM want a “</a:t>
            </a:r>
            <a:r>
              <a:rPr lang="en-US" dirty="0" err="1"/>
              <a:t>feelie</a:t>
            </a:r>
            <a:r>
              <a:rPr lang="en-US" dirty="0"/>
              <a:t>”?</a:t>
            </a:r>
          </a:p>
          <a:p>
            <a:pPr lvl="1"/>
            <a:r>
              <a:rPr lang="en-US" dirty="0"/>
              <a:t>Are there milestones or is the schedule more lax?</a:t>
            </a:r>
          </a:p>
          <a:p>
            <a:pPr lvl="1"/>
            <a:r>
              <a:rPr lang="en-US" dirty="0"/>
              <a:t>Are there clearance/restriction issues?</a:t>
            </a:r>
          </a:p>
          <a:p>
            <a:pPr lvl="1"/>
            <a:r>
              <a:rPr lang="en-US" dirty="0"/>
              <a:t>Are there procedures for publications/presentations?</a:t>
            </a:r>
          </a:p>
        </p:txBody>
      </p:sp>
    </p:spTree>
    <p:extLst>
      <p:ext uri="{BB962C8B-B14F-4D97-AF65-F5344CB8AC3E}">
        <p14:creationId xmlns:p14="http://schemas.microsoft.com/office/powerpoint/2010/main" val="30905734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132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DoD</a:t>
            </a:r>
            <a:r>
              <a:rPr lang="en-US" dirty="0"/>
              <a:t> Basic Research provides the Early Foundations of Progress</a:t>
            </a:r>
          </a:p>
        </p:txBody>
      </p:sp>
      <p:pic>
        <p:nvPicPr>
          <p:cNvPr id="5" name="Picture 4" descr="Screen Shot 2014-11-14 at 8.17.1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13" y="2363524"/>
            <a:ext cx="8686800" cy="403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2631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1322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4324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/>
              <a:t>Find the right fit for your research</a:t>
            </a:r>
          </a:p>
          <a:p>
            <a:r>
              <a:rPr lang="en-US" dirty="0"/>
              <a:t>Efficiently communicate with PMs</a:t>
            </a:r>
          </a:p>
          <a:p>
            <a:r>
              <a:rPr lang="en-US" dirty="0"/>
              <a:t>Integrate with </a:t>
            </a:r>
            <a:r>
              <a:rPr lang="en-US" dirty="0" err="1"/>
              <a:t>DoD</a:t>
            </a:r>
            <a:r>
              <a:rPr lang="en-US" dirty="0"/>
              <a:t> Laboratories / Industries</a:t>
            </a:r>
          </a:p>
        </p:txBody>
      </p:sp>
    </p:spTree>
    <p:extLst>
      <p:ext uri="{BB962C8B-B14F-4D97-AF65-F5344CB8AC3E}">
        <p14:creationId xmlns:p14="http://schemas.microsoft.com/office/powerpoint/2010/main" val="14766856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1322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My 411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8602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  Suveen </a:t>
            </a:r>
            <a:r>
              <a:rPr lang="en-US" dirty="0" err="1"/>
              <a:t>Mathaudhu</a:t>
            </a:r>
            <a:endParaRPr lang="en-US" dirty="0"/>
          </a:p>
          <a:p>
            <a:pPr lvl="1"/>
            <a:r>
              <a:rPr lang="en-US" dirty="0" err="1"/>
              <a:t>smathaudhu@engr.ucr.edu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810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248503"/>
            <a:ext cx="8229600" cy="61711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Unlike NSF, the </a:t>
            </a:r>
            <a:r>
              <a:rPr lang="en-US" dirty="0" err="1"/>
              <a:t>DoD</a:t>
            </a:r>
            <a:r>
              <a:rPr lang="en-US" dirty="0"/>
              <a:t> in not interested in funding research simply for the sake of advancing science</a:t>
            </a:r>
          </a:p>
        </p:txBody>
      </p:sp>
    </p:spTree>
    <p:extLst>
      <p:ext uri="{BB962C8B-B14F-4D97-AF65-F5344CB8AC3E}">
        <p14:creationId xmlns:p14="http://schemas.microsoft.com/office/powerpoint/2010/main" val="3621745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248503"/>
            <a:ext cx="8229600" cy="61711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</a:t>
            </a:r>
            <a:r>
              <a:rPr lang="en-US" dirty="0" err="1"/>
              <a:t>DoD</a:t>
            </a:r>
            <a:r>
              <a:rPr lang="en-US" dirty="0"/>
              <a:t> has specific needs and challenges arising from their defense mission</a:t>
            </a:r>
          </a:p>
        </p:txBody>
      </p:sp>
    </p:spTree>
    <p:extLst>
      <p:ext uri="{BB962C8B-B14F-4D97-AF65-F5344CB8AC3E}">
        <p14:creationId xmlns:p14="http://schemas.microsoft.com/office/powerpoint/2010/main" val="3474440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248503"/>
            <a:ext cx="8229600" cy="61711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/>
              <a:t>You need to understand those needs as thoroughly as possible to maximize your chances of support</a:t>
            </a:r>
          </a:p>
        </p:txBody>
      </p:sp>
    </p:spTree>
    <p:extLst>
      <p:ext uri="{BB962C8B-B14F-4D97-AF65-F5344CB8AC3E}">
        <p14:creationId xmlns:p14="http://schemas.microsoft.com/office/powerpoint/2010/main" val="3474440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1322"/>
            <a:ext cx="8229600" cy="1143000"/>
          </a:xfrm>
        </p:spPr>
        <p:txBody>
          <a:bodyPr/>
          <a:lstStyle/>
          <a:p>
            <a:r>
              <a:rPr lang="en-US" dirty="0"/>
              <a:t>Who are the Agencies?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2388"/>
            <a:ext cx="8229600" cy="5574553"/>
          </a:xfrm>
        </p:spPr>
        <p:txBody>
          <a:bodyPr>
            <a:normAutofit/>
          </a:bodyPr>
          <a:lstStyle/>
          <a:p>
            <a:r>
              <a:rPr lang="en-US" dirty="0"/>
              <a:t>Air Force Office of Sponsored Research</a:t>
            </a:r>
          </a:p>
          <a:p>
            <a:r>
              <a:rPr lang="en-US" dirty="0"/>
              <a:t>Office of Naval Research</a:t>
            </a:r>
          </a:p>
          <a:p>
            <a:r>
              <a:rPr lang="en-US" dirty="0"/>
              <a:t>Army Research Office</a:t>
            </a:r>
          </a:p>
          <a:p>
            <a:r>
              <a:rPr lang="en-US" dirty="0"/>
              <a:t>Defense Advanced Research Projects Agency</a:t>
            </a:r>
          </a:p>
          <a:p>
            <a:r>
              <a:rPr lang="en-US" dirty="0"/>
              <a:t>Defense Threat Reduction Agency</a:t>
            </a:r>
          </a:p>
          <a:p>
            <a:r>
              <a:rPr lang="en-US" dirty="0"/>
              <a:t>Office of the Secretary of Defense</a:t>
            </a:r>
          </a:p>
          <a:p>
            <a:pPr marL="0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211845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1322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The “Color” of </a:t>
            </a:r>
            <a:r>
              <a:rPr lang="en-US" dirty="0" err="1"/>
              <a:t>DoD</a:t>
            </a:r>
            <a:r>
              <a:rPr lang="en-US" dirty="0"/>
              <a:t> $$$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6.1 Basic Research:  usually university research funding</a:t>
            </a:r>
          </a:p>
          <a:p>
            <a:r>
              <a:rPr lang="en-US" dirty="0"/>
              <a:t>6.2 Applied Research: may be a continuation of 6.1 as it becomes closer to application; normally funded university + industry/lab</a:t>
            </a:r>
          </a:p>
          <a:p>
            <a:r>
              <a:rPr lang="en-US" dirty="0"/>
              <a:t>6.3 Application Research: where a new technology is applied to a defense system and tested; normally done in industry/defense contractor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595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132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6% of Federal Agency Basic Research Support</a:t>
            </a:r>
          </a:p>
        </p:txBody>
      </p:sp>
      <p:pic>
        <p:nvPicPr>
          <p:cNvPr id="3" name="Picture 2" descr="Screen Shot 2014-11-14 at 8.14.1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00" y="1756801"/>
            <a:ext cx="8039610" cy="4789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910953"/>
      </p:ext>
    </p:extLst>
  </p:cSld>
  <p:clrMapOvr>
    <a:masterClrMapping/>
  </p:clrMapOvr>
</p:sld>
</file>

<file path=ppt/theme/theme1.xml><?xml version="1.0" encoding="utf-8"?>
<a:theme xmlns:a="http://schemas.openxmlformats.org/drawingml/2006/main" name="Twilight">
  <a:themeElements>
    <a:clrScheme name="Twilight">
      <a:dk1>
        <a:sysClr val="windowText" lastClr="000000"/>
      </a:dk1>
      <a:lt1>
        <a:sysClr val="window" lastClr="FFFFFF"/>
      </a:lt1>
      <a:dk2>
        <a:srgbClr val="24213E"/>
      </a:dk2>
      <a:lt2>
        <a:srgbClr val="E9EAF0"/>
      </a:lt2>
      <a:accent1>
        <a:srgbClr val="E8BC4A"/>
      </a:accent1>
      <a:accent2>
        <a:srgbClr val="83C1C6"/>
      </a:accent2>
      <a:accent3>
        <a:srgbClr val="E78D35"/>
      </a:accent3>
      <a:accent4>
        <a:srgbClr val="909CE1"/>
      </a:accent4>
      <a:accent5>
        <a:srgbClr val="839C41"/>
      </a:accent5>
      <a:accent6>
        <a:srgbClr val="CC5439"/>
      </a:accent6>
      <a:hlink>
        <a:srgbClr val="1C6CF1"/>
      </a:hlink>
      <a:folHlink>
        <a:srgbClr val="C649E0"/>
      </a:folHlink>
    </a:clrScheme>
    <a:fontScheme name="Twilight">
      <a:maj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wi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 fov="600000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300000"/>
              </a:schemeClr>
            </a:gs>
            <a:gs pos="31000">
              <a:schemeClr val="bg1">
                <a:tint val="100000"/>
                <a:satMod val="300000"/>
              </a:schemeClr>
            </a:gs>
            <a:gs pos="62000">
              <a:schemeClr val="phClr">
                <a:tint val="100000"/>
                <a:shade val="100000"/>
                <a:satMod val="100000"/>
              </a:schemeClr>
            </a:gs>
            <a:gs pos="100000">
              <a:schemeClr val="phClr">
                <a:shade val="100000"/>
                <a:hueMod val="93000"/>
                <a:satMod val="50000"/>
                <a:lumMod val="2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atMod val="100000"/>
              </a:schemeClr>
            </a:gs>
            <a:gs pos="100000">
              <a:schemeClr val="phClr">
                <a:tint val="100000"/>
                <a:shade val="100000"/>
                <a:alpha val="100000"/>
                <a:hueMod val="100000"/>
                <a:satMod val="150000"/>
                <a:lumMod val="5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Twilight.thmx</Template>
  <TotalTime>763</TotalTime>
  <Words>1330</Words>
  <Application>Microsoft Macintosh PowerPoint</Application>
  <PresentationFormat>On-screen Show (4:3)</PresentationFormat>
  <Paragraphs>181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1" baseType="lpstr">
      <vt:lpstr>Arial</vt:lpstr>
      <vt:lpstr>Corbel</vt:lpstr>
      <vt:lpstr>Twilight</vt:lpstr>
      <vt:lpstr>… And Knowing is Half the Battle:  Some Pragmatic Strategies for Obtaining DoD Research Funding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Who are the Agencies?</vt:lpstr>
      <vt:lpstr>The “Color” of DoD $$$</vt:lpstr>
      <vt:lpstr>6% of Federal Agency Basic Research Support</vt:lpstr>
      <vt:lpstr>Selective Basic Research Portfolio</vt:lpstr>
      <vt:lpstr>What is the DoD’s Mission?</vt:lpstr>
      <vt:lpstr>DoD Basic Research Mission</vt:lpstr>
      <vt:lpstr>DoD Basic Research Mission</vt:lpstr>
      <vt:lpstr>What makes the DoD 6.1 Research Different?</vt:lpstr>
      <vt:lpstr>So… how do I get the $$$?</vt:lpstr>
      <vt:lpstr>PowerPoint Presentation</vt:lpstr>
      <vt:lpstr>Skill Set for Success</vt:lpstr>
      <vt:lpstr>Study the BAAs and DoD Lab Priorities</vt:lpstr>
      <vt:lpstr>Where can I start?</vt:lpstr>
      <vt:lpstr>What’s in the BAA?</vt:lpstr>
      <vt:lpstr>Can we talk?  Seeing the rest of the iceberg</vt:lpstr>
      <vt:lpstr>Can we talk?  Seeing the rest of the iceberg</vt:lpstr>
      <vt:lpstr>Finding the Right Fit</vt:lpstr>
      <vt:lpstr>What NOT to do with PMs</vt:lpstr>
      <vt:lpstr>A good Game Plan with PMs</vt:lpstr>
      <vt:lpstr>How to Talk</vt:lpstr>
      <vt:lpstr>BAA: ARO Examples</vt:lpstr>
      <vt:lpstr>Young Investigator / Early Career</vt:lpstr>
      <vt:lpstr>Multidisciplinary University Research Initiatives (MURI)</vt:lpstr>
      <vt:lpstr>Defense University Research Instrumentation Program (DURIP)</vt:lpstr>
      <vt:lpstr>Small Business Grants</vt:lpstr>
      <vt:lpstr>HBCU/MSI Opportunities</vt:lpstr>
      <vt:lpstr>“Open Campus” Opportunities</vt:lpstr>
      <vt:lpstr>Why this is important:</vt:lpstr>
      <vt:lpstr>Special Considerations</vt:lpstr>
      <vt:lpstr>DoD Basic Research provides the Early Foundations of Progress</vt:lpstr>
      <vt:lpstr>Summary</vt:lpstr>
      <vt:lpstr>My 411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… And Knowing is Half the Battle:  Some Pragmatic Strategies for Obtaining DoD Research Funding</dc:title>
  <dc:creator>Suveen</dc:creator>
  <cp:lastModifiedBy>Suveen Mathaudhu</cp:lastModifiedBy>
  <cp:revision>23</cp:revision>
  <dcterms:created xsi:type="dcterms:W3CDTF">2014-11-14T04:09:39Z</dcterms:created>
  <dcterms:modified xsi:type="dcterms:W3CDTF">2020-09-22T18:41:42Z</dcterms:modified>
</cp:coreProperties>
</file>