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35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7" autoAdjust="0"/>
    <p:restoredTop sz="94660"/>
  </p:normalViewPr>
  <p:slideViewPr>
    <p:cSldViewPr snapToGrid="0">
      <p:cViewPr varScale="1">
        <p:scale>
          <a:sx n="93" d="100"/>
          <a:sy n="93" d="100"/>
        </p:scale>
        <p:origin x="114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E1175-72F3-482B-AAA3-CF1AAE7A0E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231628-AB93-4F1A-AFB1-48AFE89FA4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9DEE1A-5FE5-4E5F-894F-7EAB32F4B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8D4AB-1D44-4B16-A142-B222ADB0A401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469465-8D5F-4413-9879-F1389692B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6ECAE8-D9E1-47ED-84B2-933BA1582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85477-858A-40CA-B377-854181FBA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145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3A307-8DC8-4EFF-8165-05B9D84BE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53EF90-611E-4FC7-A9A1-147C12925E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FAA440-DC34-4473-BDDE-D5713FEB3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8D4AB-1D44-4B16-A142-B222ADB0A401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20B147-13DB-4B32-A797-1AB5DEAB3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09044E-5919-4F49-BE7D-6EC0866EE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85477-858A-40CA-B377-854181FBA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211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9D5921-75D3-4EC3-A532-D92DD9282F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020624-7598-4E91-80E9-59DAA8386E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1DD459-CB06-4EAA-83DF-9DD0B76DD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8D4AB-1D44-4B16-A142-B222ADB0A401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C67710-125A-4DAD-A9C9-DD4315D25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0363A9-7FBF-46DF-BF14-CF505C54E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85477-858A-40CA-B377-854181FBA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532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FB148-A25A-4D4D-AADF-D41C2ADCF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C65947-3BEF-49DE-8929-0584D06E0B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6BEEF4-F227-4456-8343-35BD03B7A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8D4AB-1D44-4B16-A142-B222ADB0A401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3EB141-B608-4750-B464-A0C22F63A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FDEE24-69D5-4932-8A01-C343BBB56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85477-858A-40CA-B377-854181FBA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302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4CC5F-5A76-400F-9457-B3BC0E434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96756E-0E5F-4126-A277-737CBB6BC9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FBF4DF-86F7-461B-A6BC-92906C722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8D4AB-1D44-4B16-A142-B222ADB0A401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052119-2F68-4716-AB71-0824EA234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81755B-949C-4FFC-AC0F-94A0CF40D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85477-858A-40CA-B377-854181FBA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353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06C7B-5E94-4864-A53B-B92146518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34C961-6FFA-4CF8-8186-4C7F32C2F7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0346E5-9AA0-46FA-88D5-E9CB453B75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807414-7827-4129-B7DE-B283848A9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8D4AB-1D44-4B16-A142-B222ADB0A401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237819-347F-456A-AE85-2E6D92DC7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FD5EF8-2C04-46AE-BBF1-2C0EEACA0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85477-858A-40CA-B377-854181FBA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37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B4699-6904-4DAA-A775-E27A14A01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2290A0-A2E4-470F-9D4B-7CC7611C9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FCCC7E-8C92-4BA8-ADF5-B374F4C381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11CD0E-E6A3-45B2-86FD-A47F0F29C1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D759AD-77CE-41A9-839A-6F37389FA6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1BF7FB-4313-426F-97A8-6133B6940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8D4AB-1D44-4B16-A142-B222ADB0A401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6F948A-298C-4882-9AC9-CEEB75A76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87793F-8703-4BA5-A924-FED401A5F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85477-858A-40CA-B377-854181FBA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147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79296-D8C4-4F12-B304-265B0E522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E25ECD-8F2A-4322-B4A2-89AF325AA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8D4AB-1D44-4B16-A142-B222ADB0A401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C3405E-5CEF-4022-BFCE-E65553A27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A45BFD-FF27-47E1-81EF-3FDE3B5E3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85477-858A-40CA-B377-854181FBA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665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845415-C740-41FE-A063-B53F07C72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8D4AB-1D44-4B16-A142-B222ADB0A401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CC0269-DBA0-4BD7-B5B4-41DEA66EF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C1E8C9-98F5-4231-A4AB-65B95B345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85477-858A-40CA-B377-854181FBA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733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D8A90-C475-4CF7-9CD4-A2B09FE11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8F6277-005F-44F2-9EB7-81CE59863E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03D36A-F6E7-4D32-B810-ED8DCAE9FD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D28858-FF54-4B97-AFE7-1F47E845A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8D4AB-1D44-4B16-A142-B222ADB0A401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140AAC-AA5E-472B-98CA-8D5665E2D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9E8BED-A7F3-4485-8E7D-DEC6C8EB5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85477-858A-40CA-B377-854181FBA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34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E5F4F-58F2-4E97-8B37-C150E7D35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F8C4FF-318A-4534-B27B-9B912B114B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10CCE8-E7A9-4C0E-AD9C-D26C8EFB69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A3C7FF-677A-4B44-95E8-380456027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8D4AB-1D44-4B16-A142-B222ADB0A401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EE8A1B-E96E-44B6-91F1-5CE3B4C7F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28A01F-9F30-466F-8687-8F1071ACF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85477-858A-40CA-B377-854181FBA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346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C64089-C2F3-4E3E-9EE1-5CCB21A4E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04BA0-1B9C-42D5-AC87-BE831704F4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BD1923-E0B6-4FAF-98AF-28A06600FD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08D4AB-1D44-4B16-A142-B222ADB0A401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A5FC19-47C2-41F8-8748-20B7DCBF17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CD458D-7FE9-4938-B6A3-474765F5AA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85477-858A-40CA-B377-854181FBA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163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1C1802F-A71B-408F-B616-543CF8A29D67}"/>
              </a:ext>
            </a:extLst>
          </p:cNvPr>
          <p:cNvSpPr txBox="1"/>
          <p:nvPr/>
        </p:nvSpPr>
        <p:spPr>
          <a:xfrm>
            <a:off x="1374318" y="740025"/>
            <a:ext cx="9151951" cy="4452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6820"/>
              </a:lnSpc>
            </a:pPr>
            <a:r>
              <a:rPr lang="en-US" sz="5400" spc="-15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The BCOE Grants and Contracts Office </a:t>
            </a:r>
          </a:p>
          <a:p>
            <a:pPr algn="ctr">
              <a:lnSpc>
                <a:spcPts val="6820"/>
              </a:lnSpc>
            </a:pPr>
            <a:r>
              <a:rPr lang="en-US" sz="5400" spc="-150" dirty="0">
                <a:solidFill>
                  <a:srgbClr val="FFC000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(</a:t>
            </a:r>
            <a:r>
              <a:rPr lang="en-US" sz="5400" spc="-150">
                <a:solidFill>
                  <a:srgbClr val="FFC000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329 </a:t>
            </a:r>
            <a:r>
              <a:rPr lang="en-US" sz="5400" spc="-150" smtClean="0">
                <a:solidFill>
                  <a:srgbClr val="FFC000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&amp; 333 </a:t>
            </a:r>
            <a:r>
              <a:rPr lang="en-US" sz="5400" spc="-150" dirty="0">
                <a:solidFill>
                  <a:srgbClr val="FFC000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Winston Chung Hall)</a:t>
            </a:r>
          </a:p>
          <a:p>
            <a:pPr algn="ctr">
              <a:lnSpc>
                <a:spcPts val="6820"/>
              </a:lnSpc>
            </a:pPr>
            <a:r>
              <a:rPr lang="en-US" sz="2400" spc="-15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Huguette Albrecht, PhD, Assistant Director</a:t>
            </a:r>
          </a:p>
          <a:p>
            <a:pPr algn="ctr">
              <a:lnSpc>
                <a:spcPts val="6820"/>
              </a:lnSpc>
            </a:pPr>
            <a:r>
              <a:rPr lang="en-US" sz="2400" spc="-15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October 5, 2020</a:t>
            </a:r>
          </a:p>
          <a:p>
            <a:pPr algn="ctr">
              <a:lnSpc>
                <a:spcPts val="6820"/>
              </a:lnSpc>
            </a:pPr>
            <a:endParaRPr lang="en-US" sz="2400" spc="-150" dirty="0">
              <a:solidFill>
                <a:srgbClr val="003DA5"/>
              </a:solidFill>
              <a:latin typeface="Fira Sans Medium" panose="020B0503050000020004" pitchFamily="34" charset="0"/>
              <a:ea typeface="Fira Sans Medium" panose="020B0503050000020004" pitchFamily="34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F9AB0BD7-B693-4D18-A4FB-7DDE0A9C39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505390" y="364007"/>
            <a:ext cx="444904" cy="20353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CDBDEC0-0820-423E-A9BD-94949069FC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3829" y="5463005"/>
            <a:ext cx="2006506" cy="542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945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55C8893-9E63-478A-8F54-529CE1600F7F}"/>
              </a:ext>
            </a:extLst>
          </p:cNvPr>
          <p:cNvSpPr txBox="1"/>
          <p:nvPr/>
        </p:nvSpPr>
        <p:spPr>
          <a:xfrm>
            <a:off x="717819" y="21699"/>
            <a:ext cx="112225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pc="-15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Your one-stop shop for contracts and grants</a:t>
            </a:r>
            <a:endParaRPr lang="en-US" sz="4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06B902-F2F4-4511-B48B-1806378AE983}"/>
              </a:ext>
            </a:extLst>
          </p:cNvPr>
          <p:cNvSpPr txBox="1"/>
          <p:nvPr/>
        </p:nvSpPr>
        <p:spPr>
          <a:xfrm>
            <a:off x="153961" y="720493"/>
            <a:ext cx="12038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spc="-150" dirty="0">
                <a:solidFill>
                  <a:srgbClr val="FFC000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We do everything to help on your proposals (short of miracles) </a:t>
            </a:r>
            <a:endParaRPr lang="en-US" sz="4000" dirty="0">
              <a:solidFill>
                <a:srgbClr val="FFC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0717E5-8AE8-4FF0-8BCD-CF43622DD016}"/>
              </a:ext>
            </a:extLst>
          </p:cNvPr>
          <p:cNvSpPr txBox="1"/>
          <p:nvPr/>
        </p:nvSpPr>
        <p:spPr>
          <a:xfrm>
            <a:off x="251665" y="1758885"/>
            <a:ext cx="2302938" cy="46474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spc="-15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The team</a:t>
            </a:r>
          </a:p>
          <a:p>
            <a:r>
              <a:rPr lang="en-US" sz="2000" spc="-150" dirty="0">
                <a:solidFill>
                  <a:srgbClr val="FFC000"/>
                </a:solidFill>
                <a:latin typeface="Fira Sans Medium" panose="020B0503050000020004" pitchFamily="34" charset="0"/>
              </a:rPr>
              <a:t>Mitch Boretz</a:t>
            </a:r>
          </a:p>
          <a:p>
            <a:r>
              <a:rPr lang="en-US" sz="2000" spc="-15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mitch@engr.ucr.edu</a:t>
            </a:r>
          </a:p>
          <a:p>
            <a:endParaRPr lang="en-US" sz="2000" spc="-150" dirty="0">
              <a:solidFill>
                <a:srgbClr val="FFC000"/>
              </a:solidFill>
              <a:latin typeface="Fira Sans Medium" panose="020B0503050000020004" pitchFamily="34" charset="0"/>
            </a:endParaRPr>
          </a:p>
          <a:p>
            <a:r>
              <a:rPr lang="en-US" sz="2000" spc="-150" dirty="0">
                <a:solidFill>
                  <a:srgbClr val="FFC000"/>
                </a:solidFill>
                <a:latin typeface="Fira Sans Medium" panose="020B0503050000020004" pitchFamily="34" charset="0"/>
              </a:rPr>
              <a:t>Huguette Albrecht</a:t>
            </a:r>
          </a:p>
          <a:p>
            <a:r>
              <a:rPr lang="en-US" sz="2000" spc="-15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halbrecht@engr.ucr.edu</a:t>
            </a:r>
            <a:endParaRPr lang="en-US" sz="2000" spc="-150" dirty="0">
              <a:solidFill>
                <a:srgbClr val="FFC000"/>
              </a:solidFill>
              <a:latin typeface="Fira Sans Medium" panose="020B0503050000020004" pitchFamily="34" charset="0"/>
            </a:endParaRPr>
          </a:p>
          <a:p>
            <a:endParaRPr lang="en-US" sz="2000" spc="-150" dirty="0">
              <a:solidFill>
                <a:srgbClr val="FFC000"/>
              </a:solidFill>
              <a:latin typeface="Fira Sans Medium" panose="020B0503050000020004" pitchFamily="34" charset="0"/>
            </a:endParaRPr>
          </a:p>
          <a:p>
            <a:r>
              <a:rPr lang="en-US" sz="2000" spc="-150" dirty="0">
                <a:solidFill>
                  <a:srgbClr val="FFC000"/>
                </a:solidFill>
                <a:latin typeface="Fira Sans Medium" panose="020B0503050000020004" pitchFamily="34" charset="0"/>
              </a:rPr>
              <a:t>Brandon Reese</a:t>
            </a:r>
          </a:p>
          <a:p>
            <a:r>
              <a:rPr lang="en-US" sz="2000" spc="-15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breese@engr.ucr.edu</a:t>
            </a:r>
            <a:endParaRPr lang="en-US" sz="2000" spc="-150" dirty="0">
              <a:solidFill>
                <a:srgbClr val="FFC000"/>
              </a:solidFill>
              <a:latin typeface="Fira Sans Medium" panose="020B0503050000020004" pitchFamily="34" charset="0"/>
            </a:endParaRPr>
          </a:p>
          <a:p>
            <a:endParaRPr lang="en-US" sz="2000" spc="-150" dirty="0">
              <a:solidFill>
                <a:srgbClr val="FFC000"/>
              </a:solidFill>
              <a:latin typeface="Fira Sans Medium" panose="020B0503050000020004" pitchFamily="34" charset="0"/>
            </a:endParaRPr>
          </a:p>
          <a:p>
            <a:r>
              <a:rPr lang="en-US" sz="2000" spc="-150" dirty="0">
                <a:solidFill>
                  <a:srgbClr val="FFC000"/>
                </a:solidFill>
                <a:latin typeface="Fira Sans Medium" panose="020B0503050000020004" pitchFamily="34" charset="0"/>
              </a:rPr>
              <a:t>Oscar Caso</a:t>
            </a:r>
          </a:p>
          <a:p>
            <a:r>
              <a:rPr lang="en-US" sz="2000" spc="-15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oscar@engr.ucr.edu</a:t>
            </a:r>
            <a:endParaRPr lang="en-US" sz="2000" spc="-150" dirty="0">
              <a:solidFill>
                <a:srgbClr val="FFC000"/>
              </a:solidFill>
              <a:latin typeface="Fira Sans Medium" panose="020B0503050000020004" pitchFamily="34" charset="0"/>
            </a:endParaRPr>
          </a:p>
          <a:p>
            <a:endParaRPr lang="en-US" sz="3200" dirty="0">
              <a:solidFill>
                <a:srgbClr val="FFC000"/>
              </a:solidFill>
              <a:latin typeface="Fira Sans Medium" panose="020B0503050000020004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BD152B1-A3CE-4B8F-A492-2617826671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542" y="1533040"/>
            <a:ext cx="8820091" cy="5099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182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BF2254-0BB7-4D51-8041-AF35A5130E20}"/>
              </a:ext>
            </a:extLst>
          </p:cNvPr>
          <p:cNvSpPr/>
          <p:nvPr/>
        </p:nvSpPr>
        <p:spPr>
          <a:xfrm>
            <a:off x="1026346" y="0"/>
            <a:ext cx="919033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spc="-150" dirty="0">
                <a:solidFill>
                  <a:srgbClr val="003DA5"/>
                </a:solidFill>
                <a:latin typeface="Fira Sans Medium" panose="020B0503050000020004" pitchFamily="34" charset="0"/>
              </a:rPr>
              <a:t>Examples of how we help on proposals</a:t>
            </a:r>
            <a:endParaRPr lang="en-US" sz="4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32E792-0BDB-40A8-ADEE-FD8754C5AB63}"/>
              </a:ext>
            </a:extLst>
          </p:cNvPr>
          <p:cNvSpPr txBox="1"/>
          <p:nvPr/>
        </p:nvSpPr>
        <p:spPr>
          <a:xfrm>
            <a:off x="437271" y="734745"/>
            <a:ext cx="11317457" cy="64325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spc="-15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Advertise funding opportunities relevant to BCOE faculty </a:t>
            </a:r>
          </a:p>
          <a:p>
            <a:r>
              <a:rPr lang="en-US" sz="2400" spc="-150" dirty="0">
                <a:solidFill>
                  <a:srgbClr val="F735F7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(Kathy </a:t>
            </a:r>
            <a:r>
              <a:rPr lang="en-US" sz="2400" spc="-150" dirty="0" err="1">
                <a:solidFill>
                  <a:srgbClr val="F735F7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Eiler</a:t>
            </a:r>
            <a:r>
              <a:rPr lang="en-US" sz="2400" spc="-150" dirty="0">
                <a:solidFill>
                  <a:srgbClr val="F735F7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, Director of Federal Relations)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spc="-15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Provide advice on building a funding portfolio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spc="-15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Discuss a potential submission with you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spc="-15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Help with preparing a proposal including: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2800" spc="-15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Providing a proposal and/or project description outline and templates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2800" spc="-15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Developing the budget and budget justification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2800" spc="-15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Collecting and preparing supplementary documents as needed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2800" spc="-15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Reviewing your proposal components for compliance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2800" spc="-15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Technical editing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2800" spc="-15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Submission to RED</a:t>
            </a:r>
          </a:p>
          <a:p>
            <a:endParaRPr lang="en-US" sz="1000" spc="-150" dirty="0">
              <a:solidFill>
                <a:srgbClr val="FF0000"/>
              </a:solidFill>
              <a:latin typeface="Fira Sans Medium" panose="020B0503050000020004" pitchFamily="34" charset="0"/>
              <a:ea typeface="Fira Sans Medium" panose="020B0503050000020004" pitchFamily="34" charset="0"/>
            </a:endParaRPr>
          </a:p>
          <a:p>
            <a:r>
              <a:rPr lang="en-US" sz="3200" spc="-150" dirty="0">
                <a:solidFill>
                  <a:srgbClr val="FF0000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We look forward to helping you get lots of money to support your research </a:t>
            </a:r>
          </a:p>
          <a:p>
            <a:r>
              <a:rPr lang="en-US" sz="3200" spc="-150" dirty="0">
                <a:solidFill>
                  <a:srgbClr val="FF0000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and your career!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8697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153</Words>
  <Application>Microsoft Office PowerPoint</Application>
  <PresentationFormat>Widescreen</PresentationFormat>
  <Paragraphs>33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Courier New</vt:lpstr>
      <vt:lpstr>Fira Sans Medium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halbrecht</dc:creator>
  <cp:lastModifiedBy>Becki Jo Ray</cp:lastModifiedBy>
  <cp:revision>11</cp:revision>
  <dcterms:created xsi:type="dcterms:W3CDTF">2020-09-24T21:59:12Z</dcterms:created>
  <dcterms:modified xsi:type="dcterms:W3CDTF">2020-10-01T00:47:00Z</dcterms:modified>
</cp:coreProperties>
</file>