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261" r:id="rId3"/>
    <p:sldId id="258" r:id="rId4"/>
    <p:sldId id="263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9" autoAdjust="0"/>
    <p:restoredTop sz="94651" autoAdjust="0"/>
  </p:normalViewPr>
  <p:slideViewPr>
    <p:cSldViewPr snapToGrid="0">
      <p:cViewPr varScale="1">
        <p:scale>
          <a:sx n="97" d="100"/>
          <a:sy n="97" d="100"/>
        </p:scale>
        <p:origin x="96" y="2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C312C-D094-4694-9A16-5DC307FDFCD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61E3E-5631-4247-BA0A-777F70AC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3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826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72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689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ENTER TITLE HERE</a:t>
            </a:r>
          </a:p>
        </p:txBody>
      </p:sp>
    </p:spTree>
    <p:extLst>
      <p:ext uri="{BB962C8B-B14F-4D97-AF65-F5344CB8AC3E}">
        <p14:creationId xmlns:p14="http://schemas.microsoft.com/office/powerpoint/2010/main" val="40935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ENTER TITLE HERE</a:t>
            </a:r>
          </a:p>
        </p:txBody>
      </p:sp>
    </p:spTree>
    <p:extLst>
      <p:ext uri="{BB962C8B-B14F-4D97-AF65-F5344CB8AC3E}">
        <p14:creationId xmlns:p14="http://schemas.microsoft.com/office/powerpoint/2010/main" val="286159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7082"/>
            <a:ext cx="12192000" cy="8136835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ENTER TITLE HERE</a:t>
            </a:r>
          </a:p>
        </p:txBody>
      </p:sp>
    </p:spTree>
    <p:extLst>
      <p:ext uri="{BB962C8B-B14F-4D97-AF65-F5344CB8AC3E}">
        <p14:creationId xmlns:p14="http://schemas.microsoft.com/office/powerpoint/2010/main" val="212142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7907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54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27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6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06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01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07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09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230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182C3-5E1E-469D-9D3F-11E7697920B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3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7.JP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1.png@01D43876.548C1530" TargetMode="External"/><Relationship Id="rId11" Type="http://schemas.openxmlformats.org/officeDocument/2006/relationships/image" Target="../media/image14.jpg"/><Relationship Id="rId5" Type="http://schemas.openxmlformats.org/officeDocument/2006/relationships/image" Target="../media/image9.png"/><Relationship Id="rId10" Type="http://schemas.openxmlformats.org/officeDocument/2006/relationships/image" Target="../media/image13.jpeg"/><Relationship Id="rId4" Type="http://schemas.openxmlformats.org/officeDocument/2006/relationships/image" Target="../media/image8.jpeg"/><Relationship Id="rId9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auth.ucr.edu/cas/login?service=https://portal.ucr.edu/uPortal/Login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661116" y="5632898"/>
            <a:ext cx="5682568" cy="551344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Financial and Business Operations</a:t>
            </a:r>
          </a:p>
        </p:txBody>
      </p:sp>
    </p:spTree>
    <p:extLst>
      <p:ext uri="{BB962C8B-B14F-4D97-AF65-F5344CB8AC3E}">
        <p14:creationId xmlns:p14="http://schemas.microsoft.com/office/powerpoint/2010/main" val="352542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907" y="4486056"/>
            <a:ext cx="1695796" cy="16888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8231" y="1885593"/>
            <a:ext cx="13125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Alissa Rackstraw</a:t>
            </a:r>
          </a:p>
          <a:p>
            <a:r>
              <a:rPr lang="en-US" sz="1400" dirty="0"/>
              <a:t>Interim Assistant Dean, Finance and Administration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23207" y="4801569"/>
            <a:ext cx="13398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Katie Meumann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400" dirty="0" smtClean="0"/>
              <a:t>Interim </a:t>
            </a:r>
            <a:r>
              <a:rPr lang="en-US" sz="1400" dirty="0"/>
              <a:t>Director, Financial and Business Operations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5673" y="1028868"/>
            <a:ext cx="245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Dean’s Office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624" y="4546544"/>
            <a:ext cx="1562793" cy="16351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781" y="4546545"/>
            <a:ext cx="1550877" cy="163514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761703" y="3356532"/>
            <a:ext cx="1545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Nadine Okuns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2536" y="3356532"/>
            <a:ext cx="1586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Kathrine Fruge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54062" y="3349580"/>
            <a:ext cx="1611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Grace Caslavka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38913" y="6145563"/>
            <a:ext cx="1535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Nicole Kramer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32627" y="6127709"/>
            <a:ext cx="2060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Christina Gnuschke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115849" y="6167113"/>
            <a:ext cx="1378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Bill Bingham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716948" y="1081805"/>
            <a:ext cx="1622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Bioengineering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726660" y="1041870"/>
            <a:ext cx="26758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Chemical/Environmental Engineering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8540354" y="1041871"/>
            <a:ext cx="2293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Computer Science and Engineering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421933" y="3900214"/>
            <a:ext cx="256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Electrical and Computer Engineering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6183601" y="3853815"/>
            <a:ext cx="2013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Materials Science &amp; Engineering 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8620288" y="3992314"/>
            <a:ext cx="2457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Mechanical Engineering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28228" y="436006"/>
            <a:ext cx="543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Departmental Financial and Administrative Officers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3342116" y="901398"/>
            <a:ext cx="2" cy="5723743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3342116" y="892588"/>
            <a:ext cx="7875520" cy="14867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1208110" y="885358"/>
            <a:ext cx="9526" cy="5741181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3342117" y="6622320"/>
            <a:ext cx="7922783" cy="9456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1" descr="cid:image002.png@01D30146.AA4C1E10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9" y="324383"/>
            <a:ext cx="3371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299" y="1739255"/>
            <a:ext cx="1641878" cy="15928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9" y="4436015"/>
            <a:ext cx="1893158" cy="210043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272" y="4546012"/>
            <a:ext cx="1695796" cy="16356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34" y="1645485"/>
            <a:ext cx="1700784" cy="20734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967" y="1774077"/>
            <a:ext cx="1750715" cy="158245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1" b="13994"/>
          <a:stretch/>
        </p:blipFill>
        <p:spPr>
          <a:xfrm>
            <a:off x="6419315" y="1720645"/>
            <a:ext cx="1401113" cy="165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28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Finance and Administration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364" y="1596300"/>
            <a:ext cx="5729941" cy="4351338"/>
          </a:xfrm>
        </p:spPr>
        <p:txBody>
          <a:bodyPr/>
          <a:lstStyle/>
          <a:p>
            <a:r>
              <a:rPr lang="en-US" dirty="0"/>
              <a:t>Financial and Budgetary Support</a:t>
            </a:r>
          </a:p>
          <a:p>
            <a:r>
              <a:rPr lang="en-US" dirty="0"/>
              <a:t>Post Award Administration </a:t>
            </a:r>
          </a:p>
          <a:p>
            <a:r>
              <a:rPr lang="en-US" dirty="0"/>
              <a:t>Purchasing/Procurement  </a:t>
            </a:r>
          </a:p>
          <a:p>
            <a:r>
              <a:rPr lang="en-US" dirty="0"/>
              <a:t>Faculty Reimbursements</a:t>
            </a:r>
          </a:p>
          <a:p>
            <a:r>
              <a:rPr lang="en-US" dirty="0"/>
              <a:t>Travel Administration </a:t>
            </a:r>
          </a:p>
          <a:p>
            <a:r>
              <a:rPr lang="en-US" dirty="0"/>
              <a:t>Payroll/Personnel Actions </a:t>
            </a:r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279776" y="1534373"/>
            <a:ext cx="542215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/>
              <a:t>Rspace Portal </a:t>
            </a:r>
            <a:r>
              <a:rPr lang="en-US" dirty="0">
                <a:hlinkClick r:id="rId2"/>
              </a:rPr>
              <a:t>https://auth.ucr.edu/cas/login?service=https://portal.ucr.edu/uPortal/Login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Financial &amp; Administrative Applications – Travel, </a:t>
            </a:r>
            <a:r>
              <a:rPr lang="en-US" dirty="0" err="1"/>
              <a:t>eCAF</a:t>
            </a:r>
            <a:r>
              <a:rPr lang="en-US" dirty="0"/>
              <a:t>, </a:t>
            </a:r>
            <a:r>
              <a:rPr lang="en-US" dirty="0" err="1"/>
              <a:t>UCPath</a:t>
            </a:r>
            <a:r>
              <a:rPr lang="en-US" dirty="0"/>
              <a:t> Portal, etc. </a:t>
            </a:r>
          </a:p>
        </p:txBody>
      </p:sp>
      <p:pic>
        <p:nvPicPr>
          <p:cNvPr id="12" name="Picture 11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305" y="3729318"/>
            <a:ext cx="2778828" cy="149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70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Quick Reminders 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300" y="1364724"/>
            <a:ext cx="60960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 u="sng" dirty="0">
                <a:solidFill>
                  <a:schemeClr val="accent1">
                    <a:lumMod val="75000"/>
                  </a:schemeClr>
                </a:solidFill>
              </a:rPr>
              <a:t>Initial Complement Funds/ Start-Up Package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Managed by Dean’s Office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 years to spend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Regular reporting (review and approve)</a:t>
            </a:r>
          </a:p>
          <a:p>
            <a:endParaRPr lang="en-US" dirty="0"/>
          </a:p>
          <a:p>
            <a:r>
              <a:rPr lang="en-US" sz="2200" b="1" u="sng" dirty="0">
                <a:solidFill>
                  <a:schemeClr val="accent1">
                    <a:lumMod val="75000"/>
                  </a:schemeClr>
                </a:solidFill>
              </a:rPr>
              <a:t>Internal Allocation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Managed by Dean’s Office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Established once you have faculty designated funds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Academic Year Faculty Salary Savings Allocations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Funds for BCOE Appointments including Chairs and Associate Deans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Allocations for Indirect Cost for Indirect Cost Return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Allocations for MSOL Incentives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979397" y="1310563"/>
            <a:ext cx="471805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u="sng" dirty="0">
                <a:solidFill>
                  <a:schemeClr val="accent1">
                    <a:lumMod val="75000"/>
                  </a:schemeClr>
                </a:solidFill>
              </a:rPr>
              <a:t>Financial and Business Processes (Travel, Purchasing Reimbursements etc.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Managed at the department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Schedule time to meet with Financial and Administrative Officer to understand UCR policies and procedures.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u="sng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200" b="1" u="sng" dirty="0">
                <a:solidFill>
                  <a:schemeClr val="accent1">
                    <a:lumMod val="75000"/>
                  </a:schemeClr>
                </a:solidFill>
              </a:rPr>
              <a:t>Post Award Administration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Managed at the department level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Schedule time to meet with Contract and Grant Analyst to understand the process.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complex or escalated issues contact Katie Meumann in the Dean’s Office</a:t>
            </a:r>
          </a:p>
          <a:p>
            <a:endParaRPr lang="en-US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89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8167" y="1325261"/>
            <a:ext cx="3986816" cy="45050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000" b="1" u="sng" dirty="0"/>
          </a:p>
          <a:p>
            <a:pPr marL="0" indent="0">
              <a:buNone/>
            </a:pPr>
            <a:r>
              <a:rPr lang="en-US" sz="2000" b="1" u="sng" dirty="0"/>
              <a:t>Alissa Rackstraw</a:t>
            </a:r>
          </a:p>
          <a:p>
            <a:pPr marL="0" indent="0">
              <a:buNone/>
            </a:pPr>
            <a:r>
              <a:rPr lang="en-US" sz="2000" dirty="0"/>
              <a:t>(951)827-6417</a:t>
            </a:r>
          </a:p>
          <a:p>
            <a:pPr marL="0" indent="0">
              <a:buNone/>
            </a:pPr>
            <a:r>
              <a:rPr lang="en-US" sz="2000" dirty="0"/>
              <a:t>Alissa.Rackstraw@ucr.edu</a:t>
            </a:r>
          </a:p>
          <a:p>
            <a:pPr marL="0" indent="0">
              <a:buNone/>
            </a:pPr>
            <a:r>
              <a:rPr lang="en-US" sz="2000" b="1" u="sng" dirty="0"/>
              <a:t>Katie Meumann</a:t>
            </a:r>
          </a:p>
          <a:p>
            <a:pPr marL="0" indent="0">
              <a:buNone/>
            </a:pPr>
            <a:r>
              <a:rPr lang="en-US" sz="2000" dirty="0"/>
              <a:t>(951)827-2995</a:t>
            </a:r>
          </a:p>
          <a:p>
            <a:pPr marL="0" indent="0">
              <a:buNone/>
            </a:pPr>
            <a:r>
              <a:rPr lang="en-US" sz="2000" dirty="0"/>
              <a:t>Katie.Meumann@ucr.edu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813559" y="1023222"/>
            <a:ext cx="351603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u="sng" dirty="0">
                <a:solidFill>
                  <a:srgbClr val="183F74"/>
                </a:solidFill>
              </a:rPr>
              <a:t>Dean’s Office Financial Staff Contact Information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06277" y="5537884"/>
            <a:ext cx="3472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Questions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6963" y="1023222"/>
            <a:ext cx="611691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Meet with your departmental staff to become familiar with UCR policies and procedures.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Don’t hesitate to ask questions or raise concerns.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Be proactive with the administration of your financial resources.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Plan ahead and solicit support when needed. 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6963" y="190357"/>
            <a:ext cx="5724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Suggestions to consider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7106024" y="1332753"/>
            <a:ext cx="0" cy="39564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8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288</Words>
  <Application>Microsoft Office PowerPoint</Application>
  <PresentationFormat>Widescreen</PresentationFormat>
  <Paragraphs>68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Office Theme</vt:lpstr>
      <vt:lpstr>3_Office Theme</vt:lpstr>
      <vt:lpstr>PowerPoint Presentation</vt:lpstr>
      <vt:lpstr>PowerPoint Presentation</vt:lpstr>
      <vt:lpstr>Finance and Administration </vt:lpstr>
      <vt:lpstr>Quick Reminders </vt:lpstr>
      <vt:lpstr>PowerPoint Presentation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Hartney</dc:creator>
  <cp:lastModifiedBy>Becki Jo Ray</cp:lastModifiedBy>
  <cp:revision>39</cp:revision>
  <dcterms:created xsi:type="dcterms:W3CDTF">2017-09-22T19:06:13Z</dcterms:created>
  <dcterms:modified xsi:type="dcterms:W3CDTF">2020-10-01T18:48:17Z</dcterms:modified>
</cp:coreProperties>
</file>